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5.xml" ContentType="application/vnd.openxmlformats-officedocument.presentationml.tags+xml"/>
  <Override PartName="/ppt/notesSlides/notesSlide19.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3.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4.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5.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6.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7.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32.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2" r:id="rId3"/>
    <p:sldMasterId id="2147483674" r:id="rId4"/>
  </p:sldMasterIdLst>
  <p:notesMasterIdLst>
    <p:notesMasterId r:id="rId153"/>
  </p:notesMasterIdLst>
  <p:sldIdLst>
    <p:sldId id="383" r:id="rId5"/>
    <p:sldId id="384" r:id="rId6"/>
    <p:sldId id="385" r:id="rId7"/>
    <p:sldId id="309" r:id="rId8"/>
    <p:sldId id="386" r:id="rId9"/>
    <p:sldId id="387" r:id="rId10"/>
    <p:sldId id="388" r:id="rId11"/>
    <p:sldId id="313" r:id="rId12"/>
    <p:sldId id="389" r:id="rId13"/>
    <p:sldId id="390" r:id="rId14"/>
    <p:sldId id="391" r:id="rId15"/>
    <p:sldId id="392" r:id="rId16"/>
    <p:sldId id="393" r:id="rId17"/>
    <p:sldId id="394" r:id="rId18"/>
    <p:sldId id="395" r:id="rId19"/>
    <p:sldId id="396" r:id="rId20"/>
    <p:sldId id="398" r:id="rId21"/>
    <p:sldId id="397" r:id="rId22"/>
    <p:sldId id="404" r:id="rId23"/>
    <p:sldId id="405" r:id="rId24"/>
    <p:sldId id="406" r:id="rId25"/>
    <p:sldId id="407" r:id="rId26"/>
    <p:sldId id="409" r:id="rId27"/>
    <p:sldId id="408" r:id="rId28"/>
    <p:sldId id="410" r:id="rId29"/>
    <p:sldId id="412" r:id="rId30"/>
    <p:sldId id="413" r:id="rId31"/>
    <p:sldId id="414" r:id="rId32"/>
    <p:sldId id="416" r:id="rId33"/>
    <p:sldId id="415" r:id="rId34"/>
    <p:sldId id="417" r:id="rId35"/>
    <p:sldId id="418" r:id="rId36"/>
    <p:sldId id="420" r:id="rId37"/>
    <p:sldId id="419" r:id="rId38"/>
    <p:sldId id="421" r:id="rId39"/>
    <p:sldId id="422" r:id="rId40"/>
    <p:sldId id="424" r:id="rId41"/>
    <p:sldId id="423" r:id="rId42"/>
    <p:sldId id="425" r:id="rId43"/>
    <p:sldId id="426" r:id="rId44"/>
    <p:sldId id="427" r:id="rId45"/>
    <p:sldId id="428" r:id="rId46"/>
    <p:sldId id="429" r:id="rId47"/>
    <p:sldId id="444" r:id="rId48"/>
    <p:sldId id="445" r:id="rId49"/>
    <p:sldId id="446" r:id="rId50"/>
    <p:sldId id="447" r:id="rId51"/>
    <p:sldId id="448" r:id="rId52"/>
    <p:sldId id="449" r:id="rId53"/>
    <p:sldId id="450" r:id="rId54"/>
    <p:sldId id="451" r:id="rId55"/>
    <p:sldId id="452" r:id="rId56"/>
    <p:sldId id="453" r:id="rId57"/>
    <p:sldId id="454" r:id="rId58"/>
    <p:sldId id="455" r:id="rId59"/>
    <p:sldId id="456" r:id="rId60"/>
    <p:sldId id="457" r:id="rId61"/>
    <p:sldId id="461" r:id="rId62"/>
    <p:sldId id="458" r:id="rId63"/>
    <p:sldId id="464" r:id="rId64"/>
    <p:sldId id="460" r:id="rId65"/>
    <p:sldId id="462" r:id="rId66"/>
    <p:sldId id="463" r:id="rId67"/>
    <p:sldId id="465" r:id="rId68"/>
    <p:sldId id="488" r:id="rId69"/>
    <p:sldId id="468" r:id="rId70"/>
    <p:sldId id="469" r:id="rId71"/>
    <p:sldId id="470" r:id="rId72"/>
    <p:sldId id="471" r:id="rId73"/>
    <p:sldId id="472" r:id="rId74"/>
    <p:sldId id="473" r:id="rId75"/>
    <p:sldId id="474" r:id="rId76"/>
    <p:sldId id="475" r:id="rId77"/>
    <p:sldId id="476" r:id="rId78"/>
    <p:sldId id="477" r:id="rId79"/>
    <p:sldId id="478" r:id="rId80"/>
    <p:sldId id="479" r:id="rId81"/>
    <p:sldId id="480" r:id="rId82"/>
    <p:sldId id="481" r:id="rId83"/>
    <p:sldId id="482" r:id="rId84"/>
    <p:sldId id="483" r:id="rId85"/>
    <p:sldId id="484" r:id="rId86"/>
    <p:sldId id="485" r:id="rId87"/>
    <p:sldId id="487" r:id="rId88"/>
    <p:sldId id="489" r:id="rId89"/>
    <p:sldId id="494" r:id="rId90"/>
    <p:sldId id="495" r:id="rId91"/>
    <p:sldId id="496" r:id="rId92"/>
    <p:sldId id="497" r:id="rId93"/>
    <p:sldId id="498" r:id="rId94"/>
    <p:sldId id="499" r:id="rId95"/>
    <p:sldId id="500" r:id="rId96"/>
    <p:sldId id="501" r:id="rId97"/>
    <p:sldId id="502" r:id="rId98"/>
    <p:sldId id="503" r:id="rId99"/>
    <p:sldId id="490" r:id="rId100"/>
    <p:sldId id="505" r:id="rId101"/>
    <p:sldId id="504" r:id="rId102"/>
    <p:sldId id="506" r:id="rId103"/>
    <p:sldId id="507" r:id="rId104"/>
    <p:sldId id="491" r:id="rId105"/>
    <p:sldId id="534" r:id="rId106"/>
    <p:sldId id="535" r:id="rId107"/>
    <p:sldId id="536" r:id="rId108"/>
    <p:sldId id="537" r:id="rId109"/>
    <p:sldId id="538" r:id="rId110"/>
    <p:sldId id="492" r:id="rId111"/>
    <p:sldId id="540" r:id="rId112"/>
    <p:sldId id="542" r:id="rId113"/>
    <p:sldId id="541" r:id="rId114"/>
    <p:sldId id="543" r:id="rId115"/>
    <p:sldId id="539" r:id="rId116"/>
    <p:sldId id="544" r:id="rId117"/>
    <p:sldId id="545" r:id="rId118"/>
    <p:sldId id="546" r:id="rId119"/>
    <p:sldId id="547" r:id="rId120"/>
    <p:sldId id="548" r:id="rId121"/>
    <p:sldId id="555" r:id="rId122"/>
    <p:sldId id="557" r:id="rId123"/>
    <p:sldId id="511" r:id="rId124"/>
    <p:sldId id="549" r:id="rId125"/>
    <p:sldId id="550" r:id="rId126"/>
    <p:sldId id="554" r:id="rId127"/>
    <p:sldId id="551" r:id="rId128"/>
    <p:sldId id="553" r:id="rId129"/>
    <p:sldId id="552" r:id="rId130"/>
    <p:sldId id="558" r:id="rId131"/>
    <p:sldId id="559" r:id="rId132"/>
    <p:sldId id="560" r:id="rId133"/>
    <p:sldId id="561" r:id="rId134"/>
    <p:sldId id="517" r:id="rId135"/>
    <p:sldId id="518" r:id="rId136"/>
    <p:sldId id="519" r:id="rId137"/>
    <p:sldId id="520" r:id="rId138"/>
    <p:sldId id="521" r:id="rId139"/>
    <p:sldId id="522" r:id="rId140"/>
    <p:sldId id="523" r:id="rId141"/>
    <p:sldId id="524" r:id="rId142"/>
    <p:sldId id="525" r:id="rId143"/>
    <p:sldId id="526" r:id="rId144"/>
    <p:sldId id="493" r:id="rId145"/>
    <p:sldId id="527" r:id="rId146"/>
    <p:sldId id="528" r:id="rId147"/>
    <p:sldId id="529" r:id="rId148"/>
    <p:sldId id="530" r:id="rId149"/>
    <p:sldId id="531" r:id="rId150"/>
    <p:sldId id="532" r:id="rId151"/>
    <p:sldId id="533" r:id="rId152"/>
  </p:sldIdLst>
  <p:sldSz cx="9144000" cy="6858000" type="screen4x3"/>
  <p:notesSz cx="6858000" cy="9144000"/>
  <p:photoAlbum/>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38"/>
    <p:restoredTop sz="83654" autoAdjust="0"/>
  </p:normalViewPr>
  <p:slideViewPr>
    <p:cSldViewPr>
      <p:cViewPr>
        <p:scale>
          <a:sx n="100" d="100"/>
          <a:sy n="100" d="100"/>
        </p:scale>
        <p:origin x="280" y="2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53" Type="http://schemas.openxmlformats.org/officeDocument/2006/relationships/notesMaster" Target="notesMasters/notesMaster1.xml"/><Relationship Id="rId154" Type="http://schemas.openxmlformats.org/officeDocument/2006/relationships/presProps" Target="presProps.xml"/><Relationship Id="rId155" Type="http://schemas.openxmlformats.org/officeDocument/2006/relationships/viewProps" Target="viewProps.xml"/><Relationship Id="rId156" Type="http://schemas.openxmlformats.org/officeDocument/2006/relationships/theme" Target="theme/theme1.xml"/><Relationship Id="rId157"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40" Type="http://schemas.openxmlformats.org/officeDocument/2006/relationships/slide" Target="slides/slide136.xml"/><Relationship Id="rId141" Type="http://schemas.openxmlformats.org/officeDocument/2006/relationships/slide" Target="slides/slide1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61132572-CB3F-48CD-AEBB-BDF82FBDD618}" type="datetimeFigureOut">
              <a:rPr lang="en-US"/>
              <a:pPr>
                <a:defRPr/>
              </a:pPr>
              <a:t>9/23/15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8367DBFA-F0AA-4DE7-B262-FABB6ACD9109}" type="slidenum">
              <a:rPr lang="en-US"/>
              <a:pPr>
                <a:defRPr/>
              </a:pPr>
              <a:t>‹#›</a:t>
            </a:fld>
            <a:endParaRPr 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 Id="rId3" Type="http://schemas.openxmlformats.org/officeDocument/2006/relationships/hyperlink" Target="http://developer.android.com/reference/android/view/ViewGroup.htm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developer.android.com/reference/android/content/Intent.html" TargetMode="External"/><Relationship Id="rId4" Type="http://schemas.openxmlformats.org/officeDocument/2006/relationships/hyperlink" Target="http://developer.android.com/reference/android/app/Instrumentation.html"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95325"/>
            <a:ext cx="4570412" cy="3427413"/>
          </a:xfrm>
        </p:spPr>
      </p:sp>
      <p:sp>
        <p:nvSpPr>
          <p:cNvPr id="3" name="Notes Placeholder 2"/>
          <p:cNvSpPr>
            <a:spLocks noGrp="1"/>
          </p:cNvSpPr>
          <p:nvPr>
            <p:ph type="body" idx="1"/>
          </p:nvPr>
        </p:nvSpPr>
        <p:spPr/>
        <p:txBody>
          <a:bodyPr/>
          <a:lstStyle/>
          <a:p>
            <a:pPr defTabSz="914400" eaLnBrk="1" fontAlgn="auto" hangingPunct="1">
              <a:spcBef>
                <a:spcPts val="0"/>
              </a:spcBef>
              <a:spcAft>
                <a:spcPts val="0"/>
              </a:spcAft>
              <a:buClrTx/>
              <a:buSzTx/>
              <a:buFontTx/>
              <a:buNone/>
              <a:defRPr/>
            </a:pPr>
            <a:endParaRPr lang="en-US" dirty="0"/>
          </a:p>
        </p:txBody>
      </p:sp>
      <p:sp>
        <p:nvSpPr>
          <p:cNvPr id="4" name="Slide Number Placeholder 3"/>
          <p:cNvSpPr>
            <a:spLocks noGrp="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D4E8B117-14B1-B74E-86D2-240C92325615}" type="slidenum">
              <a:rPr lang="en-US" altLang="en-US">
                <a:ea typeface="Lucida Sans Unicode" charset="0"/>
                <a:cs typeface="Lucida Sans Unicode" charset="0"/>
              </a:rPr>
              <a:pPr/>
              <a:t>1</a:t>
            </a:fld>
            <a:endParaRPr lang="en-US" altLang="en-US">
              <a:ea typeface="Lucida Sans Unicode" charset="0"/>
              <a:cs typeface="Lucida Sans Unicode" charset="0"/>
            </a:endParaRPr>
          </a:p>
        </p:txBody>
      </p:sp>
    </p:spTree>
    <p:extLst>
      <p:ext uri="{BB962C8B-B14F-4D97-AF65-F5344CB8AC3E}">
        <p14:creationId xmlns:p14="http://schemas.microsoft.com/office/powerpoint/2010/main" val="1402961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27</a:t>
            </a:fld>
            <a:endParaRPr lang="en-US"/>
          </a:p>
        </p:txBody>
      </p:sp>
    </p:spTree>
    <p:extLst>
      <p:ext uri="{BB962C8B-B14F-4D97-AF65-F5344CB8AC3E}">
        <p14:creationId xmlns:p14="http://schemas.microsoft.com/office/powerpoint/2010/main" val="732045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32</a:t>
            </a:fld>
            <a:endParaRPr lang="en-US"/>
          </a:p>
        </p:txBody>
      </p:sp>
    </p:spTree>
    <p:extLst>
      <p:ext uri="{BB962C8B-B14F-4D97-AF65-F5344CB8AC3E}">
        <p14:creationId xmlns:p14="http://schemas.microsoft.com/office/powerpoint/2010/main" val="698778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36</a:t>
            </a:fld>
            <a:endParaRPr lang="en-US"/>
          </a:p>
        </p:txBody>
      </p:sp>
    </p:spTree>
    <p:extLst>
      <p:ext uri="{BB962C8B-B14F-4D97-AF65-F5344CB8AC3E}">
        <p14:creationId xmlns:p14="http://schemas.microsoft.com/office/powerpoint/2010/main" val="672406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40</a:t>
            </a:fld>
            <a:endParaRPr lang="en-US"/>
          </a:p>
        </p:txBody>
      </p:sp>
    </p:spTree>
    <p:extLst>
      <p:ext uri="{BB962C8B-B14F-4D97-AF65-F5344CB8AC3E}">
        <p14:creationId xmlns:p14="http://schemas.microsoft.com/office/powerpoint/2010/main" val="2101045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44</a:t>
            </a:fld>
            <a:endParaRPr lang="en-US"/>
          </a:p>
        </p:txBody>
      </p:sp>
    </p:spTree>
    <p:extLst>
      <p:ext uri="{BB962C8B-B14F-4D97-AF65-F5344CB8AC3E}">
        <p14:creationId xmlns:p14="http://schemas.microsoft.com/office/powerpoint/2010/main" val="1348361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50</a:t>
            </a:fld>
            <a:endParaRPr lang="en-US"/>
          </a:p>
        </p:txBody>
      </p:sp>
    </p:spTree>
    <p:extLst>
      <p:ext uri="{BB962C8B-B14F-4D97-AF65-F5344CB8AC3E}">
        <p14:creationId xmlns:p14="http://schemas.microsoft.com/office/powerpoint/2010/main" val="1698487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endParaRPr lang="en-US" dirty="0"/>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57</a:t>
            </a:fld>
            <a:endParaRPr lang="en-US"/>
          </a:p>
        </p:txBody>
      </p:sp>
    </p:spTree>
    <p:extLst>
      <p:ext uri="{BB962C8B-B14F-4D97-AF65-F5344CB8AC3E}">
        <p14:creationId xmlns:p14="http://schemas.microsoft.com/office/powerpoint/2010/main" val="272312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61</a:t>
            </a:fld>
            <a:endParaRPr lang="en-US"/>
          </a:p>
        </p:txBody>
      </p:sp>
    </p:spTree>
    <p:extLst>
      <p:ext uri="{BB962C8B-B14F-4D97-AF65-F5344CB8AC3E}">
        <p14:creationId xmlns:p14="http://schemas.microsoft.com/office/powerpoint/2010/main" val="1825051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62</a:t>
            </a:fld>
            <a:endParaRPr lang="en-US"/>
          </a:p>
        </p:txBody>
      </p:sp>
    </p:spTree>
    <p:extLst>
      <p:ext uri="{BB962C8B-B14F-4D97-AF65-F5344CB8AC3E}">
        <p14:creationId xmlns:p14="http://schemas.microsoft.com/office/powerpoint/2010/main" val="2032652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65</a:t>
            </a:fld>
            <a:endParaRPr lang="en-US"/>
          </a:p>
        </p:txBody>
      </p:sp>
    </p:spTree>
    <p:extLst>
      <p:ext uri="{BB962C8B-B14F-4D97-AF65-F5344CB8AC3E}">
        <p14:creationId xmlns:p14="http://schemas.microsoft.com/office/powerpoint/2010/main" val="494220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C5193349-7175-8749-84FC-771B35EE92B1}" type="slidenum">
              <a:rPr lang="en-AU" altLang="en-US"/>
              <a:pPr/>
              <a:t>2</a:t>
            </a:fld>
            <a:endParaRPr lang="en-AU" altLang="en-US"/>
          </a:p>
        </p:txBody>
      </p:sp>
      <p:sp>
        <p:nvSpPr>
          <p:cNvPr id="59393"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SzPct val="100000"/>
            </a:pPr>
            <a:fld id="{9D838FC0-7AE0-E247-A252-0E5B702DE265}" type="slidenum">
              <a:rPr lang="en-AU" altLang="en-US" sz="1400">
                <a:ea typeface="Lucida Sans Unicode" charset="0"/>
                <a:cs typeface="Lucida Sans Unicode" charset="0"/>
              </a:rPr>
              <a:pPr algn="r" defTabSz="449263" hangingPunct="0">
                <a:lnSpc>
                  <a:spcPct val="87000"/>
                </a:lnSpc>
                <a:buSzPct val="100000"/>
              </a:pPr>
              <a:t>2</a:t>
            </a:fld>
            <a:endParaRPr lang="en-AU" altLang="en-US" sz="1400">
              <a:ea typeface="Lucida Sans Unicode" charset="0"/>
              <a:cs typeface="Lucida Sans Unicode" charset="0"/>
            </a:endParaRPr>
          </a:p>
        </p:txBody>
      </p:sp>
      <p:sp>
        <p:nvSpPr>
          <p:cNvPr id="59394" name="Text Box 2"/>
          <p:cNvSpPr txBox="1">
            <a:spLocks noGrp="1" noRot="1" noChangeAspect="1" noChangeArrowheads="1"/>
          </p:cNvSpPr>
          <p:nvPr>
            <p:ph type="sldImg"/>
          </p:nvPr>
        </p:nvSpPr>
        <p:spPr bwMode="auto">
          <a:xfrm>
            <a:off x="1141413"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9395" name="Text Box 3"/>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16250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66</a:t>
            </a:fld>
            <a:endParaRPr lang="en-US"/>
          </a:p>
        </p:txBody>
      </p:sp>
    </p:spTree>
    <p:extLst>
      <p:ext uri="{BB962C8B-B14F-4D97-AF65-F5344CB8AC3E}">
        <p14:creationId xmlns:p14="http://schemas.microsoft.com/office/powerpoint/2010/main" val="466747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67</a:t>
            </a:fld>
            <a:endParaRPr lang="en-US"/>
          </a:p>
        </p:txBody>
      </p:sp>
    </p:spTree>
    <p:extLst>
      <p:ext uri="{BB962C8B-B14F-4D97-AF65-F5344CB8AC3E}">
        <p14:creationId xmlns:p14="http://schemas.microsoft.com/office/powerpoint/2010/main" val="604303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68</a:t>
            </a:fld>
            <a:endParaRPr lang="en-US"/>
          </a:p>
        </p:txBody>
      </p:sp>
    </p:spTree>
    <p:extLst>
      <p:ext uri="{BB962C8B-B14F-4D97-AF65-F5344CB8AC3E}">
        <p14:creationId xmlns:p14="http://schemas.microsoft.com/office/powerpoint/2010/main" val="1475295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a:t>
            </a:r>
            <a:r>
              <a:rPr lang="en-US" dirty="0" err="1" smtClean="0"/>
              <a:t>ViewGroup</a:t>
            </a:r>
            <a:r>
              <a:rPr lang="en-US" dirty="0" smtClean="0"/>
              <a:t> is a special view that can contain other views (called children.) The view group is the base class for layouts and views containers. The </a:t>
            </a:r>
            <a:r>
              <a:rPr lang="en-US" dirty="0" err="1" smtClean="0">
                <a:hlinkClick r:id="rId3"/>
              </a:rPr>
              <a:t>ViewGroup</a:t>
            </a:r>
            <a:r>
              <a:rPr lang="en-US" dirty="0" smtClean="0"/>
              <a:t> subclass is the base class for </a:t>
            </a:r>
            <a:r>
              <a:rPr lang="en-US" i="1" dirty="0" smtClean="0"/>
              <a:t>layouts</a:t>
            </a:r>
            <a:r>
              <a:rPr lang="en-US" dirty="0" smtClean="0"/>
              <a:t>, which are invisible containers that hold other Views (or other </a:t>
            </a:r>
            <a:r>
              <a:rPr lang="en-US" dirty="0" err="1" smtClean="0"/>
              <a:t>ViewGroups</a:t>
            </a:r>
            <a:r>
              <a:rPr lang="en-US" dirty="0" smtClean="0"/>
              <a:t>) and define their layout properties. </a:t>
            </a:r>
            <a:r>
              <a:rPr lang="en-US" dirty="0" err="1" smtClean="0"/>
              <a:t>LinearLayout</a:t>
            </a:r>
            <a:r>
              <a:rPr lang="en-US" dirty="0" smtClean="0"/>
              <a:t> is a subclass of </a:t>
            </a:r>
            <a:r>
              <a:rPr lang="en-US" dirty="0" err="1" smtClean="0"/>
              <a:t>ViewGroup</a:t>
            </a:r>
            <a:r>
              <a:rPr lang="en-US" dirty="0" smtClean="0"/>
              <a:t>.  </a:t>
            </a:r>
          </a:p>
          <a:p>
            <a:endParaRPr lang="en-US" dirty="0" smtClean="0"/>
          </a:p>
          <a:p>
            <a:r>
              <a:rPr lang="en-US" dirty="0" smtClean="0"/>
              <a:t>The View class represents the basic building block for user interface components. A View occupies a rectangular area on the screen and is responsible for drawing and event handling. View is the base class for </a:t>
            </a:r>
            <a:r>
              <a:rPr lang="en-US" i="1" dirty="0" smtClean="0"/>
              <a:t>widgets</a:t>
            </a:r>
            <a:r>
              <a:rPr lang="en-US" dirty="0" smtClean="0"/>
              <a:t>, which are used to create interactive UI components (buttons, text fields, etc.). </a:t>
            </a:r>
          </a:p>
          <a:p>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69</a:t>
            </a:fld>
            <a:endParaRPr lang="en-US"/>
          </a:p>
        </p:txBody>
      </p:sp>
    </p:spTree>
    <p:extLst>
      <p:ext uri="{BB962C8B-B14F-4D97-AF65-F5344CB8AC3E}">
        <p14:creationId xmlns:p14="http://schemas.microsoft.com/office/powerpoint/2010/main" val="847915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70</a:t>
            </a:fld>
            <a:endParaRPr lang="en-US"/>
          </a:p>
        </p:txBody>
      </p:sp>
    </p:spTree>
    <p:extLst>
      <p:ext uri="{BB962C8B-B14F-4D97-AF65-F5344CB8AC3E}">
        <p14:creationId xmlns:p14="http://schemas.microsoft.com/office/powerpoint/2010/main" val="2042028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71</a:t>
            </a:fld>
            <a:endParaRPr lang="en-US"/>
          </a:p>
        </p:txBody>
      </p:sp>
    </p:spTree>
    <p:extLst>
      <p:ext uri="{BB962C8B-B14F-4D97-AF65-F5344CB8AC3E}">
        <p14:creationId xmlns:p14="http://schemas.microsoft.com/office/powerpoint/2010/main" val="709163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72</a:t>
            </a:fld>
            <a:endParaRPr lang="en-US"/>
          </a:p>
        </p:txBody>
      </p:sp>
    </p:spTree>
    <p:extLst>
      <p:ext uri="{BB962C8B-B14F-4D97-AF65-F5344CB8AC3E}">
        <p14:creationId xmlns:p14="http://schemas.microsoft.com/office/powerpoint/2010/main" val="2131953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most common </a:t>
            </a:r>
            <a:r>
              <a:rPr lang="en-US" dirty="0" err="1" smtClean="0"/>
              <a:t>IntentFilter</a:t>
            </a:r>
            <a:r>
              <a:rPr lang="en-US" dirty="0" smtClean="0"/>
              <a:t> seen in Android applications. The action </a:t>
            </a:r>
            <a:r>
              <a:rPr lang="en-US" dirty="0" err="1" smtClean="0"/>
              <a:t>android.intent.action.MAIN</a:t>
            </a:r>
            <a:r>
              <a:rPr lang="en-US" dirty="0" smtClean="0"/>
              <a:t> indicates that this is the first activity that should be executed when starting this app. The category </a:t>
            </a:r>
            <a:r>
              <a:rPr lang="en-US" dirty="0" err="1" smtClean="0"/>
              <a:t>android.intent.category.LAUNCHER</a:t>
            </a:r>
            <a:r>
              <a:rPr lang="en-US" dirty="0" smtClean="0"/>
              <a:t> places this Activity in</a:t>
            </a:r>
          </a:p>
          <a:p>
            <a:r>
              <a:rPr lang="en-US" dirty="0" smtClean="0"/>
              <a:t>the launcher window (the window that lists all the available apps).</a:t>
            </a:r>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73</a:t>
            </a:fld>
            <a:endParaRPr lang="en-US"/>
          </a:p>
        </p:txBody>
      </p:sp>
    </p:spTree>
    <p:extLst>
      <p:ext uri="{BB962C8B-B14F-4D97-AF65-F5344CB8AC3E}">
        <p14:creationId xmlns:p14="http://schemas.microsoft.com/office/powerpoint/2010/main" val="2036256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most common </a:t>
            </a:r>
            <a:r>
              <a:rPr lang="en-US" dirty="0" err="1" smtClean="0"/>
              <a:t>IntentFilter</a:t>
            </a:r>
            <a:r>
              <a:rPr lang="en-US" dirty="0" smtClean="0"/>
              <a:t> seen in Android applications. The action </a:t>
            </a:r>
            <a:r>
              <a:rPr lang="en-US" dirty="0" err="1" smtClean="0"/>
              <a:t>android.intent.action.MAIN</a:t>
            </a:r>
            <a:r>
              <a:rPr lang="en-US" dirty="0" smtClean="0"/>
              <a:t> indicates that this is the first activity that should be executed when starting this app. The category </a:t>
            </a:r>
            <a:r>
              <a:rPr lang="en-US" dirty="0" err="1" smtClean="0"/>
              <a:t>android.intent.category.LAUNCHER</a:t>
            </a:r>
            <a:r>
              <a:rPr lang="en-US" dirty="0" smtClean="0"/>
              <a:t> places this Activity in</a:t>
            </a:r>
          </a:p>
          <a:p>
            <a:r>
              <a:rPr lang="en-US" dirty="0" smtClean="0"/>
              <a:t>the launcher window (the window that lists all the available apps).</a:t>
            </a:r>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74</a:t>
            </a:fld>
            <a:endParaRPr lang="en-US"/>
          </a:p>
        </p:txBody>
      </p:sp>
    </p:spTree>
    <p:extLst>
      <p:ext uri="{BB962C8B-B14F-4D97-AF65-F5344CB8AC3E}">
        <p14:creationId xmlns:p14="http://schemas.microsoft.com/office/powerpoint/2010/main" val="316554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75</a:t>
            </a:fld>
            <a:endParaRPr lang="en-US"/>
          </a:p>
        </p:txBody>
      </p:sp>
    </p:spTree>
    <p:extLst>
      <p:ext uri="{BB962C8B-B14F-4D97-AF65-F5344CB8AC3E}">
        <p14:creationId xmlns:p14="http://schemas.microsoft.com/office/powerpoint/2010/main" val="12692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a:t>
            </a:fld>
            <a:endParaRPr lang="en-US"/>
          </a:p>
        </p:txBody>
      </p:sp>
    </p:spTree>
    <p:extLst>
      <p:ext uri="{BB962C8B-B14F-4D97-AF65-F5344CB8AC3E}">
        <p14:creationId xmlns:p14="http://schemas.microsoft.com/office/powerpoint/2010/main" val="1957747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76</a:t>
            </a:fld>
            <a:endParaRPr lang="en-US"/>
          </a:p>
        </p:txBody>
      </p:sp>
    </p:spTree>
    <p:extLst>
      <p:ext uri="{BB962C8B-B14F-4D97-AF65-F5344CB8AC3E}">
        <p14:creationId xmlns:p14="http://schemas.microsoft.com/office/powerpoint/2010/main" val="1700313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77</a:t>
            </a:fld>
            <a:endParaRPr lang="en-US"/>
          </a:p>
        </p:txBody>
      </p:sp>
    </p:spTree>
    <p:extLst>
      <p:ext uri="{BB962C8B-B14F-4D97-AF65-F5344CB8AC3E}">
        <p14:creationId xmlns:p14="http://schemas.microsoft.com/office/powerpoint/2010/main" val="1206674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78</a:t>
            </a:fld>
            <a:endParaRPr lang="en-US"/>
          </a:p>
        </p:txBody>
      </p:sp>
    </p:spTree>
    <p:extLst>
      <p:ext uri="{BB962C8B-B14F-4D97-AF65-F5344CB8AC3E}">
        <p14:creationId xmlns:p14="http://schemas.microsoft.com/office/powerpoint/2010/main" val="364234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79</a:t>
            </a:fld>
            <a:endParaRPr lang="en-US"/>
          </a:p>
        </p:txBody>
      </p:sp>
    </p:spTree>
    <p:extLst>
      <p:ext uri="{BB962C8B-B14F-4D97-AF65-F5344CB8AC3E}">
        <p14:creationId xmlns:p14="http://schemas.microsoft.com/office/powerpoint/2010/main" val="3908682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80</a:t>
            </a:fld>
            <a:endParaRPr lang="en-US"/>
          </a:p>
        </p:txBody>
      </p:sp>
    </p:spTree>
    <p:extLst>
      <p:ext uri="{BB962C8B-B14F-4D97-AF65-F5344CB8AC3E}">
        <p14:creationId xmlns:p14="http://schemas.microsoft.com/office/powerpoint/2010/main" val="660420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81</a:t>
            </a:fld>
            <a:endParaRPr lang="en-US"/>
          </a:p>
        </p:txBody>
      </p:sp>
    </p:spTree>
    <p:extLst>
      <p:ext uri="{BB962C8B-B14F-4D97-AF65-F5344CB8AC3E}">
        <p14:creationId xmlns:p14="http://schemas.microsoft.com/office/powerpoint/2010/main" val="18962364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82</a:t>
            </a:fld>
            <a:endParaRPr lang="en-US"/>
          </a:p>
        </p:txBody>
      </p:sp>
    </p:spTree>
    <p:extLst>
      <p:ext uri="{BB962C8B-B14F-4D97-AF65-F5344CB8AC3E}">
        <p14:creationId xmlns:p14="http://schemas.microsoft.com/office/powerpoint/2010/main" val="959171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83</a:t>
            </a:fld>
            <a:endParaRPr lang="en-US"/>
          </a:p>
        </p:txBody>
      </p:sp>
    </p:spTree>
    <p:extLst>
      <p:ext uri="{BB962C8B-B14F-4D97-AF65-F5344CB8AC3E}">
        <p14:creationId xmlns:p14="http://schemas.microsoft.com/office/powerpoint/2010/main" val="5891307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84</a:t>
            </a:fld>
            <a:endParaRPr lang="en-US"/>
          </a:p>
        </p:txBody>
      </p:sp>
    </p:spTree>
    <p:extLst>
      <p:ext uri="{BB962C8B-B14F-4D97-AF65-F5344CB8AC3E}">
        <p14:creationId xmlns:p14="http://schemas.microsoft.com/office/powerpoint/2010/main" val="13231992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85</a:t>
            </a:fld>
            <a:endParaRPr lang="en-US"/>
          </a:p>
        </p:txBody>
      </p:sp>
    </p:spTree>
    <p:extLst>
      <p:ext uri="{BB962C8B-B14F-4D97-AF65-F5344CB8AC3E}">
        <p14:creationId xmlns:p14="http://schemas.microsoft.com/office/powerpoint/2010/main" val="206612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a:t>
            </a:fld>
            <a:endParaRPr lang="en-US"/>
          </a:p>
        </p:txBody>
      </p:sp>
    </p:spTree>
    <p:extLst>
      <p:ext uri="{BB962C8B-B14F-4D97-AF65-F5344CB8AC3E}">
        <p14:creationId xmlns:p14="http://schemas.microsoft.com/office/powerpoint/2010/main" val="5965166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86</a:t>
            </a:fld>
            <a:endParaRPr lang="en-US"/>
          </a:p>
        </p:txBody>
      </p:sp>
    </p:spTree>
    <p:extLst>
      <p:ext uri="{BB962C8B-B14F-4D97-AF65-F5344CB8AC3E}">
        <p14:creationId xmlns:p14="http://schemas.microsoft.com/office/powerpoint/2010/main" val="10153225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87</a:t>
            </a:fld>
            <a:endParaRPr lang="en-US"/>
          </a:p>
        </p:txBody>
      </p:sp>
    </p:spTree>
    <p:extLst>
      <p:ext uri="{BB962C8B-B14F-4D97-AF65-F5344CB8AC3E}">
        <p14:creationId xmlns:p14="http://schemas.microsoft.com/office/powerpoint/2010/main" val="233694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88</a:t>
            </a:fld>
            <a:endParaRPr lang="en-US"/>
          </a:p>
        </p:txBody>
      </p:sp>
    </p:spTree>
    <p:extLst>
      <p:ext uri="{BB962C8B-B14F-4D97-AF65-F5344CB8AC3E}">
        <p14:creationId xmlns:p14="http://schemas.microsoft.com/office/powerpoint/2010/main" val="12184587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89</a:t>
            </a:fld>
            <a:endParaRPr lang="en-US"/>
          </a:p>
        </p:txBody>
      </p:sp>
    </p:spTree>
    <p:extLst>
      <p:ext uri="{BB962C8B-B14F-4D97-AF65-F5344CB8AC3E}">
        <p14:creationId xmlns:p14="http://schemas.microsoft.com/office/powerpoint/2010/main" val="1529531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90</a:t>
            </a:fld>
            <a:endParaRPr lang="en-US"/>
          </a:p>
        </p:txBody>
      </p:sp>
    </p:spTree>
    <p:extLst>
      <p:ext uri="{BB962C8B-B14F-4D97-AF65-F5344CB8AC3E}">
        <p14:creationId xmlns:p14="http://schemas.microsoft.com/office/powerpoint/2010/main" val="920670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91</a:t>
            </a:fld>
            <a:endParaRPr lang="en-US"/>
          </a:p>
        </p:txBody>
      </p:sp>
    </p:spTree>
    <p:extLst>
      <p:ext uri="{BB962C8B-B14F-4D97-AF65-F5344CB8AC3E}">
        <p14:creationId xmlns:p14="http://schemas.microsoft.com/office/powerpoint/2010/main" val="1301004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92</a:t>
            </a:fld>
            <a:endParaRPr lang="en-US"/>
          </a:p>
        </p:txBody>
      </p:sp>
    </p:spTree>
    <p:extLst>
      <p:ext uri="{BB962C8B-B14F-4D97-AF65-F5344CB8AC3E}">
        <p14:creationId xmlns:p14="http://schemas.microsoft.com/office/powerpoint/2010/main" val="1644817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93</a:t>
            </a:fld>
            <a:endParaRPr lang="en-US"/>
          </a:p>
        </p:txBody>
      </p:sp>
    </p:spTree>
    <p:extLst>
      <p:ext uri="{BB962C8B-B14F-4D97-AF65-F5344CB8AC3E}">
        <p14:creationId xmlns:p14="http://schemas.microsoft.com/office/powerpoint/2010/main" val="1154499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94</a:t>
            </a:fld>
            <a:endParaRPr lang="en-US"/>
          </a:p>
        </p:txBody>
      </p:sp>
    </p:spTree>
    <p:extLst>
      <p:ext uri="{BB962C8B-B14F-4D97-AF65-F5344CB8AC3E}">
        <p14:creationId xmlns:p14="http://schemas.microsoft.com/office/powerpoint/2010/main" val="13470082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95</a:t>
            </a:fld>
            <a:endParaRPr lang="en-US"/>
          </a:p>
        </p:txBody>
      </p:sp>
    </p:spTree>
    <p:extLst>
      <p:ext uri="{BB962C8B-B14F-4D97-AF65-F5344CB8AC3E}">
        <p14:creationId xmlns:p14="http://schemas.microsoft.com/office/powerpoint/2010/main" val="1387908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10</a:t>
            </a:fld>
            <a:endParaRPr lang="en-US"/>
          </a:p>
        </p:txBody>
      </p:sp>
    </p:spTree>
    <p:extLst>
      <p:ext uri="{BB962C8B-B14F-4D97-AF65-F5344CB8AC3E}">
        <p14:creationId xmlns:p14="http://schemas.microsoft.com/office/powerpoint/2010/main" val="6292486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96</a:t>
            </a:fld>
            <a:endParaRPr lang="en-US"/>
          </a:p>
        </p:txBody>
      </p:sp>
    </p:spTree>
    <p:extLst>
      <p:ext uri="{BB962C8B-B14F-4D97-AF65-F5344CB8AC3E}">
        <p14:creationId xmlns:p14="http://schemas.microsoft.com/office/powerpoint/2010/main" val="16552241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101</a:t>
            </a:fld>
            <a:endParaRPr lang="en-US"/>
          </a:p>
        </p:txBody>
      </p:sp>
    </p:spTree>
    <p:extLst>
      <p:ext uri="{BB962C8B-B14F-4D97-AF65-F5344CB8AC3E}">
        <p14:creationId xmlns:p14="http://schemas.microsoft.com/office/powerpoint/2010/main" val="16532655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102</a:t>
            </a:fld>
            <a:endParaRPr lang="en-US"/>
          </a:p>
        </p:txBody>
      </p:sp>
    </p:spTree>
    <p:extLst>
      <p:ext uri="{BB962C8B-B14F-4D97-AF65-F5344CB8AC3E}">
        <p14:creationId xmlns:p14="http://schemas.microsoft.com/office/powerpoint/2010/main" val="17251383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103</a:t>
            </a:fld>
            <a:endParaRPr lang="en-US"/>
          </a:p>
        </p:txBody>
      </p:sp>
    </p:spTree>
    <p:extLst>
      <p:ext uri="{BB962C8B-B14F-4D97-AF65-F5344CB8AC3E}">
        <p14:creationId xmlns:p14="http://schemas.microsoft.com/office/powerpoint/2010/main" val="17389093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104</a:t>
            </a:fld>
            <a:endParaRPr lang="en-US"/>
          </a:p>
        </p:txBody>
      </p:sp>
    </p:spTree>
    <p:extLst>
      <p:ext uri="{BB962C8B-B14F-4D97-AF65-F5344CB8AC3E}">
        <p14:creationId xmlns:p14="http://schemas.microsoft.com/office/powerpoint/2010/main" val="19925765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105</a:t>
            </a:fld>
            <a:endParaRPr lang="en-US"/>
          </a:p>
        </p:txBody>
      </p:sp>
    </p:spTree>
    <p:extLst>
      <p:ext uri="{BB962C8B-B14F-4D97-AF65-F5344CB8AC3E}">
        <p14:creationId xmlns:p14="http://schemas.microsoft.com/office/powerpoint/2010/main" val="13640900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106</a:t>
            </a:fld>
            <a:endParaRPr lang="en-US"/>
          </a:p>
        </p:txBody>
      </p:sp>
    </p:spTree>
    <p:extLst>
      <p:ext uri="{BB962C8B-B14F-4D97-AF65-F5344CB8AC3E}">
        <p14:creationId xmlns:p14="http://schemas.microsoft.com/office/powerpoint/2010/main" val="13960052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107</a:t>
            </a:fld>
            <a:endParaRPr lang="en-US"/>
          </a:p>
        </p:txBody>
      </p:sp>
    </p:spTree>
    <p:extLst>
      <p:ext uri="{BB962C8B-B14F-4D97-AF65-F5344CB8AC3E}">
        <p14:creationId xmlns:p14="http://schemas.microsoft.com/office/powerpoint/2010/main" val="17362143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112</a:t>
            </a:fld>
            <a:endParaRPr lang="en-US"/>
          </a:p>
        </p:txBody>
      </p:sp>
    </p:spTree>
    <p:extLst>
      <p:ext uri="{BB962C8B-B14F-4D97-AF65-F5344CB8AC3E}">
        <p14:creationId xmlns:p14="http://schemas.microsoft.com/office/powerpoint/2010/main" val="17014758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118</a:t>
            </a:fld>
            <a:endParaRPr lang="en-US"/>
          </a:p>
        </p:txBody>
      </p:sp>
    </p:spTree>
    <p:extLst>
      <p:ext uri="{BB962C8B-B14F-4D97-AF65-F5344CB8AC3E}">
        <p14:creationId xmlns:p14="http://schemas.microsoft.com/office/powerpoint/2010/main" val="1604665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Every application must have an </a:t>
            </a:r>
            <a:r>
              <a:rPr lang="en-US" dirty="0" err="1" smtClean="0"/>
              <a:t>AndroidManifest.xml</a:t>
            </a:r>
            <a:r>
              <a:rPr lang="en-US" dirty="0" smtClean="0"/>
              <a:t> file (with precisely that name) in its root directory. The manifest presents essential information about the application to the Android system, information the system must have before it can run any of the application's code. Among other things, the manifest does the following:</a:t>
            </a:r>
          </a:p>
          <a:p>
            <a:r>
              <a:rPr lang="en-US" dirty="0" smtClean="0"/>
              <a:t>It names the Java package for the application. The package name serves as a unique identifier for the application.</a:t>
            </a:r>
          </a:p>
          <a:p>
            <a:r>
              <a:rPr lang="en-US" dirty="0" smtClean="0"/>
              <a:t>It describes the components of the application — the activities, services, broadcast receivers, and content providers that the application is composed of. It names the classes that implement each of the components and publishes their capabilities (for example, which </a:t>
            </a:r>
            <a:r>
              <a:rPr lang="en-US" dirty="0" smtClean="0">
                <a:hlinkClick r:id="rId3" action="ppaction://hlinkfile"/>
              </a:rPr>
              <a:t>Intent</a:t>
            </a:r>
            <a:r>
              <a:rPr lang="en-US" dirty="0" smtClean="0"/>
              <a:t> messages they can handle). These declarations let the Android system know what the components are and under what conditions they can be launched.</a:t>
            </a:r>
          </a:p>
          <a:p>
            <a:r>
              <a:rPr lang="en-US" dirty="0" smtClean="0"/>
              <a:t>It determines which processes will host application components.</a:t>
            </a:r>
          </a:p>
          <a:p>
            <a:r>
              <a:rPr lang="en-US" dirty="0" smtClean="0"/>
              <a:t>It declares which permissions the application must have in order to access protected parts of the API and interact with other applications.</a:t>
            </a:r>
          </a:p>
          <a:p>
            <a:r>
              <a:rPr lang="en-US" dirty="0" smtClean="0"/>
              <a:t>It also declares the permissions that others are required to have in order to interact with the application's components.</a:t>
            </a:r>
          </a:p>
          <a:p>
            <a:r>
              <a:rPr lang="en-US" dirty="0" smtClean="0"/>
              <a:t>It lists the </a:t>
            </a:r>
            <a:r>
              <a:rPr lang="en-US" dirty="0" smtClean="0">
                <a:hlinkClick r:id="rId4" action="ppaction://hlinkfile"/>
              </a:rPr>
              <a:t>Instrumentation</a:t>
            </a:r>
            <a:r>
              <a:rPr lang="en-US" dirty="0" smtClean="0"/>
              <a:t> classes that provide profiling and other information as the application is running. These declarations are present in the manifest only while the application is being developed and tested; they're removed before the application is published.</a:t>
            </a:r>
          </a:p>
          <a:p>
            <a:r>
              <a:rPr lang="en-US" dirty="0" smtClean="0"/>
              <a:t>It declares the minimum level of the Android API that the application requires.</a:t>
            </a:r>
          </a:p>
          <a:p>
            <a:r>
              <a:rPr lang="en-US" dirty="0" smtClean="0"/>
              <a:t>It lists the libraries that the application must be linked against.</a:t>
            </a:r>
          </a:p>
          <a:p>
            <a:endParaRPr lang="en-US" dirty="0"/>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11</a:t>
            </a:fld>
            <a:endParaRPr lang="en-US"/>
          </a:p>
        </p:txBody>
      </p:sp>
    </p:spTree>
    <p:extLst>
      <p:ext uri="{BB962C8B-B14F-4D97-AF65-F5344CB8AC3E}">
        <p14:creationId xmlns:p14="http://schemas.microsoft.com/office/powerpoint/2010/main" val="9145769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120</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120</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107457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121</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121</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6384620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122</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122</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146476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123</a:t>
            </a:fld>
            <a:endParaRPr lang="en-US"/>
          </a:p>
        </p:txBody>
      </p:sp>
    </p:spTree>
    <p:extLst>
      <p:ext uri="{BB962C8B-B14F-4D97-AF65-F5344CB8AC3E}">
        <p14:creationId xmlns:p14="http://schemas.microsoft.com/office/powerpoint/2010/main" val="15879927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124</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124</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104091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125</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125</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41027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126</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126</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2425610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127</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127</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429301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128</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128</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828411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129</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129</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01539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12</a:t>
            </a:fld>
            <a:endParaRPr lang="en-US"/>
          </a:p>
        </p:txBody>
      </p:sp>
    </p:spTree>
    <p:extLst>
      <p:ext uri="{BB962C8B-B14F-4D97-AF65-F5344CB8AC3E}">
        <p14:creationId xmlns:p14="http://schemas.microsoft.com/office/powerpoint/2010/main" val="7242419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130</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130</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209650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FAE7E965-F274-7842-A3DD-366487B52ED2}" type="slidenum">
              <a:rPr lang="en-AU" altLang="en-US"/>
              <a:pPr/>
              <a:t>131</a:t>
            </a:fld>
            <a:endParaRPr lang="en-AU" altLang="en-US"/>
          </a:p>
        </p:txBody>
      </p:sp>
      <p:sp>
        <p:nvSpPr>
          <p:cNvPr id="94209"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4508BCC1-FACA-3B46-AE60-EDB524E89F3C}" type="slidenum">
              <a:rPr lang="en-AU" altLang="en-US" sz="1400">
                <a:ea typeface="Lucida Sans Unicode" charset="0"/>
                <a:cs typeface="Lucida Sans Unicode" charset="0"/>
              </a:rPr>
              <a:pPr algn="r">
                <a:lnSpc>
                  <a:spcPct val="87000"/>
                </a:lnSpc>
                <a:buClrTx/>
                <a:buFontTx/>
                <a:buNone/>
              </a:pPr>
              <a:t>131</a:t>
            </a:fld>
            <a:endParaRPr lang="en-AU" altLang="en-US" sz="1400">
              <a:ea typeface="Lucida Sans Unicode" charset="0"/>
              <a:cs typeface="Lucida Sans Unicode" charset="0"/>
            </a:endParaRPr>
          </a:p>
        </p:txBody>
      </p:sp>
      <p:sp>
        <p:nvSpPr>
          <p:cNvPr id="94210"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211"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4212"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753034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F0ACE82E-0F24-0144-A606-FB31B6411FC4}" type="slidenum">
              <a:rPr lang="en-AU" altLang="en-US"/>
              <a:pPr/>
              <a:t>132</a:t>
            </a:fld>
            <a:endParaRPr lang="en-AU" altLang="en-US"/>
          </a:p>
        </p:txBody>
      </p:sp>
      <p:sp>
        <p:nvSpPr>
          <p:cNvPr id="95233"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7C44FF6E-518E-6244-B6FE-6D20693EFACE}" type="slidenum">
              <a:rPr lang="en-AU" altLang="en-US" sz="1400">
                <a:ea typeface="Lucida Sans Unicode" charset="0"/>
                <a:cs typeface="Lucida Sans Unicode" charset="0"/>
              </a:rPr>
              <a:pPr algn="r">
                <a:lnSpc>
                  <a:spcPct val="87000"/>
                </a:lnSpc>
                <a:buClrTx/>
                <a:buFontTx/>
                <a:buNone/>
              </a:pPr>
              <a:t>132</a:t>
            </a:fld>
            <a:endParaRPr lang="en-AU" altLang="en-US" sz="1400">
              <a:ea typeface="Lucida Sans Unicode" charset="0"/>
              <a:cs typeface="Lucida Sans Unicode" charset="0"/>
            </a:endParaRPr>
          </a:p>
        </p:txBody>
      </p:sp>
      <p:sp>
        <p:nvSpPr>
          <p:cNvPr id="95234"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235"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5236"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536306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DB3354DD-2C75-DF4A-A24A-EE71AAA31E90}" type="slidenum">
              <a:rPr lang="en-AU" altLang="en-US"/>
              <a:pPr/>
              <a:t>133</a:t>
            </a:fld>
            <a:endParaRPr lang="en-AU" altLang="en-US"/>
          </a:p>
        </p:txBody>
      </p:sp>
      <p:sp>
        <p:nvSpPr>
          <p:cNvPr id="96257"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33413A89-9472-B24C-B152-061F3BB1F599}" type="slidenum">
              <a:rPr lang="en-AU" altLang="en-US" sz="1400">
                <a:ea typeface="Lucida Sans Unicode" charset="0"/>
                <a:cs typeface="Lucida Sans Unicode" charset="0"/>
              </a:rPr>
              <a:pPr algn="r">
                <a:lnSpc>
                  <a:spcPct val="87000"/>
                </a:lnSpc>
                <a:buClrTx/>
                <a:buFontTx/>
                <a:buNone/>
              </a:pPr>
              <a:t>133</a:t>
            </a:fld>
            <a:endParaRPr lang="en-AU" altLang="en-US" sz="1400">
              <a:ea typeface="Lucida Sans Unicode" charset="0"/>
              <a:cs typeface="Lucida Sans Unicode" charset="0"/>
            </a:endParaRPr>
          </a:p>
        </p:txBody>
      </p:sp>
      <p:sp>
        <p:nvSpPr>
          <p:cNvPr id="96258"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259"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6260"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686400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9DC7281F-37CF-9E4E-BD07-4D7C7C021BC3}" type="slidenum">
              <a:rPr lang="en-AU" altLang="en-US"/>
              <a:pPr/>
              <a:t>134</a:t>
            </a:fld>
            <a:endParaRPr lang="en-AU" altLang="en-US"/>
          </a:p>
        </p:txBody>
      </p:sp>
      <p:sp>
        <p:nvSpPr>
          <p:cNvPr id="97281"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1591ACF5-6126-E84B-975D-36799880697C}" type="slidenum">
              <a:rPr lang="en-AU" altLang="en-US" sz="1400">
                <a:ea typeface="Lucida Sans Unicode" charset="0"/>
                <a:cs typeface="Lucida Sans Unicode" charset="0"/>
              </a:rPr>
              <a:pPr algn="r">
                <a:lnSpc>
                  <a:spcPct val="87000"/>
                </a:lnSpc>
                <a:buClrTx/>
                <a:buFontTx/>
                <a:buNone/>
              </a:pPr>
              <a:t>134</a:t>
            </a:fld>
            <a:endParaRPr lang="en-AU" altLang="en-US" sz="1400">
              <a:ea typeface="Lucida Sans Unicode" charset="0"/>
              <a:cs typeface="Lucida Sans Unicode" charset="0"/>
            </a:endParaRPr>
          </a:p>
        </p:txBody>
      </p:sp>
      <p:sp>
        <p:nvSpPr>
          <p:cNvPr id="97282"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283"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7284"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46484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F70A69E7-EB37-D347-BD14-E12C65FABD69}" type="slidenum">
              <a:rPr lang="en-AU" altLang="en-US"/>
              <a:pPr/>
              <a:t>135</a:t>
            </a:fld>
            <a:endParaRPr lang="en-AU" altLang="en-US"/>
          </a:p>
        </p:txBody>
      </p:sp>
      <p:sp>
        <p:nvSpPr>
          <p:cNvPr id="9830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5C66C89D-7D39-3B46-BC09-A1F39D8A1667}" type="slidenum">
              <a:rPr lang="en-AU" altLang="en-US" sz="1400">
                <a:ea typeface="Lucida Sans Unicode" charset="0"/>
                <a:cs typeface="Lucida Sans Unicode" charset="0"/>
              </a:rPr>
              <a:pPr algn="r">
                <a:lnSpc>
                  <a:spcPct val="87000"/>
                </a:lnSpc>
                <a:buClrTx/>
                <a:buFontTx/>
                <a:buNone/>
              </a:pPr>
              <a:t>135</a:t>
            </a:fld>
            <a:endParaRPr lang="en-AU" altLang="en-US" sz="1400">
              <a:ea typeface="Lucida Sans Unicode" charset="0"/>
              <a:cs typeface="Lucida Sans Unicode" charset="0"/>
            </a:endParaRPr>
          </a:p>
        </p:txBody>
      </p:sp>
      <p:sp>
        <p:nvSpPr>
          <p:cNvPr id="9830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30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830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231074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17F323DC-B8E7-6A4A-B69D-EDCB45E4347F}" type="slidenum">
              <a:rPr lang="en-AU" altLang="en-US"/>
              <a:pPr/>
              <a:t>136</a:t>
            </a:fld>
            <a:endParaRPr lang="en-AU" altLang="en-US"/>
          </a:p>
        </p:txBody>
      </p:sp>
      <p:sp>
        <p:nvSpPr>
          <p:cNvPr id="99329"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4531DDE-7D79-E94D-A34F-615441CB0EEB}" type="slidenum">
              <a:rPr lang="en-AU" altLang="en-US" sz="1400">
                <a:ea typeface="Lucida Sans Unicode" charset="0"/>
                <a:cs typeface="Lucida Sans Unicode" charset="0"/>
              </a:rPr>
              <a:pPr algn="r">
                <a:lnSpc>
                  <a:spcPct val="87000"/>
                </a:lnSpc>
                <a:buClrTx/>
                <a:buFontTx/>
                <a:buNone/>
              </a:pPr>
              <a:t>136</a:t>
            </a:fld>
            <a:endParaRPr lang="en-AU" altLang="en-US" sz="1400">
              <a:ea typeface="Lucida Sans Unicode" charset="0"/>
              <a:cs typeface="Lucida Sans Unicode" charset="0"/>
            </a:endParaRPr>
          </a:p>
        </p:txBody>
      </p:sp>
      <p:sp>
        <p:nvSpPr>
          <p:cNvPr id="99330"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331"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9332"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230102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F60B3029-E0D6-3442-9595-A5FE13CB1F62}" type="slidenum">
              <a:rPr lang="en-AU" altLang="en-US">
                <a:ea typeface="Lucida Sans Unicode" charset="0"/>
                <a:cs typeface="Lucida Sans Unicode" charset="0"/>
              </a:rPr>
              <a:pPr/>
              <a:t>137</a:t>
            </a:fld>
            <a:endParaRPr lang="en-AU" altLang="en-US">
              <a:ea typeface="Lucida Sans Unicode" charset="0"/>
              <a:cs typeface="Lucida Sans Unicode" charset="0"/>
            </a:endParaRPr>
          </a:p>
        </p:txBody>
      </p:sp>
      <p:sp>
        <p:nvSpPr>
          <p:cNvPr id="102401"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pPr>
            <a:fld id="{47B2501C-7E47-6941-9DA9-9B64E9ED36F4}" type="slidenum">
              <a:rPr lang="en-AU" altLang="en-US" sz="1400">
                <a:ea typeface="Lucida Sans Unicode" charset="0"/>
                <a:cs typeface="Lucida Sans Unicode" charset="0"/>
              </a:rPr>
              <a:pPr algn="r">
                <a:lnSpc>
                  <a:spcPct val="87000"/>
                </a:lnSpc>
              </a:pPr>
              <a:t>137</a:t>
            </a:fld>
            <a:endParaRPr lang="en-AU" altLang="en-US" sz="1400">
              <a:ea typeface="Lucida Sans Unicode" charset="0"/>
              <a:cs typeface="Lucida Sans Unicode" charset="0"/>
            </a:endParaRPr>
          </a:p>
        </p:txBody>
      </p:sp>
      <p:sp>
        <p:nvSpPr>
          <p:cNvPr id="102402"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2403"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7870785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DC0AAF4A-5840-E64D-B732-DB224147E99A}" type="slidenum">
              <a:rPr lang="en-AU" altLang="en-US">
                <a:ea typeface="Lucida Sans Unicode" charset="0"/>
                <a:cs typeface="Lucida Sans Unicode" charset="0"/>
              </a:rPr>
              <a:pPr/>
              <a:t>138</a:t>
            </a:fld>
            <a:endParaRPr lang="en-AU" altLang="en-US">
              <a:ea typeface="Lucida Sans Unicode" charset="0"/>
              <a:cs typeface="Lucida Sans Unicode" charset="0"/>
            </a:endParaRPr>
          </a:p>
        </p:txBody>
      </p:sp>
      <p:sp>
        <p:nvSpPr>
          <p:cNvPr id="105473"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pPr>
            <a:fld id="{5CDD35A6-EC12-CA43-B134-3610B8A1554F}" type="slidenum">
              <a:rPr lang="en-AU" altLang="en-US" sz="1400">
                <a:ea typeface="Lucida Sans Unicode" charset="0"/>
                <a:cs typeface="Lucida Sans Unicode" charset="0"/>
              </a:rPr>
              <a:pPr algn="r">
                <a:lnSpc>
                  <a:spcPct val="87000"/>
                </a:lnSpc>
              </a:pPr>
              <a:t>138</a:t>
            </a:fld>
            <a:endParaRPr lang="en-AU" altLang="en-US" sz="1400">
              <a:ea typeface="Lucida Sans Unicode" charset="0"/>
              <a:cs typeface="Lucida Sans Unicode" charset="0"/>
            </a:endParaRPr>
          </a:p>
        </p:txBody>
      </p:sp>
      <p:sp>
        <p:nvSpPr>
          <p:cNvPr id="105474"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5475"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21272319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F4100C1E-AA3F-8B48-A19C-472D9B9F2D98}" type="slidenum">
              <a:rPr lang="en-AU" altLang="en-US">
                <a:ea typeface="Lucida Sans Unicode" charset="0"/>
                <a:cs typeface="Lucida Sans Unicode" charset="0"/>
              </a:rPr>
              <a:pPr/>
              <a:t>139</a:t>
            </a:fld>
            <a:endParaRPr lang="en-AU" altLang="en-US">
              <a:ea typeface="Lucida Sans Unicode" charset="0"/>
              <a:cs typeface="Lucida Sans Unicode" charset="0"/>
            </a:endParaRPr>
          </a:p>
        </p:txBody>
      </p:sp>
      <p:sp>
        <p:nvSpPr>
          <p:cNvPr id="10342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pPr>
            <a:fld id="{91978E19-B530-F64C-8136-464EB54BB854}" type="slidenum">
              <a:rPr lang="en-AU" altLang="en-US" sz="1400">
                <a:ea typeface="Lucida Sans Unicode" charset="0"/>
                <a:cs typeface="Lucida Sans Unicode" charset="0"/>
              </a:rPr>
              <a:pPr algn="r">
                <a:lnSpc>
                  <a:spcPct val="87000"/>
                </a:lnSpc>
              </a:pPr>
              <a:t>139</a:t>
            </a:fld>
            <a:endParaRPr lang="en-AU" altLang="en-US" sz="1400">
              <a:ea typeface="Lucida Sans Unicode" charset="0"/>
              <a:cs typeface="Lucida Sans Unicode" charset="0"/>
            </a:endParaRPr>
          </a:p>
        </p:txBody>
      </p:sp>
      <p:sp>
        <p:nvSpPr>
          <p:cNvPr id="103426"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3427"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1125797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16</a:t>
            </a:fld>
            <a:endParaRPr lang="en-US"/>
          </a:p>
        </p:txBody>
      </p:sp>
    </p:spTree>
    <p:extLst>
      <p:ext uri="{BB962C8B-B14F-4D97-AF65-F5344CB8AC3E}">
        <p14:creationId xmlns:p14="http://schemas.microsoft.com/office/powerpoint/2010/main" val="19456974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87E18A60-8B61-1341-99E5-127DEAAB8A24}" type="slidenum">
              <a:rPr lang="en-AU" altLang="en-US">
                <a:ea typeface="Lucida Sans Unicode" charset="0"/>
                <a:cs typeface="Lucida Sans Unicode" charset="0"/>
              </a:rPr>
              <a:pPr/>
              <a:t>140</a:t>
            </a:fld>
            <a:endParaRPr lang="en-AU" altLang="en-US">
              <a:ea typeface="Lucida Sans Unicode" charset="0"/>
              <a:cs typeface="Lucida Sans Unicode" charset="0"/>
            </a:endParaRPr>
          </a:p>
        </p:txBody>
      </p:sp>
      <p:sp>
        <p:nvSpPr>
          <p:cNvPr id="104449"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pPr>
            <a:fld id="{F97A648E-49C8-5D48-9949-34F2AB808F4A}" type="slidenum">
              <a:rPr lang="en-AU" altLang="en-US" sz="1400">
                <a:ea typeface="Lucida Sans Unicode" charset="0"/>
                <a:cs typeface="Lucida Sans Unicode" charset="0"/>
              </a:rPr>
              <a:pPr algn="r">
                <a:lnSpc>
                  <a:spcPct val="87000"/>
                </a:lnSpc>
              </a:pPr>
              <a:t>140</a:t>
            </a:fld>
            <a:endParaRPr lang="en-AU" altLang="en-US" sz="1400">
              <a:ea typeface="Lucida Sans Unicode" charset="0"/>
              <a:cs typeface="Lucida Sans Unicode" charset="0"/>
            </a:endParaRPr>
          </a:p>
        </p:txBody>
      </p:sp>
      <p:sp>
        <p:nvSpPr>
          <p:cNvPr id="104450"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4451"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15655115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141</a:t>
            </a:fld>
            <a:endParaRPr lang="en-US"/>
          </a:p>
        </p:txBody>
      </p:sp>
    </p:spTree>
    <p:extLst>
      <p:ext uri="{BB962C8B-B14F-4D97-AF65-F5344CB8AC3E}">
        <p14:creationId xmlns:p14="http://schemas.microsoft.com/office/powerpoint/2010/main" val="2941240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874E6096-7834-CD4B-A53E-A518204FDD83}" type="slidenum">
              <a:rPr lang="en-AU" altLang="en-US">
                <a:ea typeface="Lucida Sans Unicode" charset="0"/>
                <a:cs typeface="Lucida Sans Unicode" charset="0"/>
              </a:rPr>
              <a:pPr/>
              <a:t>143</a:t>
            </a:fld>
            <a:endParaRPr lang="en-AU" altLang="en-US">
              <a:ea typeface="Lucida Sans Unicode" charset="0"/>
              <a:cs typeface="Lucida Sans Unicode" charset="0"/>
            </a:endParaRPr>
          </a:p>
        </p:txBody>
      </p:sp>
      <p:sp>
        <p:nvSpPr>
          <p:cNvPr id="101377"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Clr>
                <a:srgbClr val="000000"/>
              </a:buClr>
              <a:buSzPct val="100000"/>
              <a:buFont typeface="Times New Roman" charset="0"/>
              <a:buNone/>
            </a:pPr>
            <a:fld id="{FD04A49E-2364-024D-946D-355C194384B7}" type="slidenum">
              <a:rPr lang="en-AU" altLang="en-US" sz="1400">
                <a:ea typeface="Lucida Sans Unicode" charset="0"/>
                <a:cs typeface="Lucida Sans Unicode" charset="0"/>
              </a:rPr>
              <a:pPr algn="r" defTabSz="449263" hangingPunct="0">
                <a:lnSpc>
                  <a:spcPct val="87000"/>
                </a:lnSpc>
                <a:buClr>
                  <a:srgbClr val="000000"/>
                </a:buClr>
                <a:buSzPct val="100000"/>
                <a:buFont typeface="Times New Roman" charset="0"/>
                <a:buNone/>
              </a:pPr>
              <a:t>143</a:t>
            </a:fld>
            <a:endParaRPr lang="en-AU" altLang="en-US" sz="1400">
              <a:ea typeface="Lucida Sans Unicode" charset="0"/>
              <a:cs typeface="Lucida Sans Unicode" charset="0"/>
            </a:endParaRPr>
          </a:p>
        </p:txBody>
      </p:sp>
      <p:sp>
        <p:nvSpPr>
          <p:cNvPr id="101378"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1379"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733339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F60B3029-E0D6-3442-9595-A5FE13CB1F62}" type="slidenum">
              <a:rPr lang="en-AU" altLang="en-US">
                <a:ea typeface="Lucida Sans Unicode" charset="0"/>
                <a:cs typeface="Lucida Sans Unicode" charset="0"/>
              </a:rPr>
              <a:pPr/>
              <a:t>145</a:t>
            </a:fld>
            <a:endParaRPr lang="en-AU" altLang="en-US">
              <a:ea typeface="Lucida Sans Unicode" charset="0"/>
              <a:cs typeface="Lucida Sans Unicode" charset="0"/>
            </a:endParaRPr>
          </a:p>
        </p:txBody>
      </p:sp>
      <p:sp>
        <p:nvSpPr>
          <p:cNvPr id="102401"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Clr>
                <a:srgbClr val="000000"/>
              </a:buClr>
              <a:buSzPct val="100000"/>
              <a:buFont typeface="Times New Roman" charset="0"/>
              <a:buNone/>
            </a:pPr>
            <a:fld id="{47B2501C-7E47-6941-9DA9-9B64E9ED36F4}" type="slidenum">
              <a:rPr lang="en-AU" altLang="en-US" sz="1400">
                <a:ea typeface="Lucida Sans Unicode" charset="0"/>
                <a:cs typeface="Lucida Sans Unicode" charset="0"/>
              </a:rPr>
              <a:pPr algn="r" defTabSz="449263" hangingPunct="0">
                <a:lnSpc>
                  <a:spcPct val="87000"/>
                </a:lnSpc>
                <a:buClr>
                  <a:srgbClr val="000000"/>
                </a:buClr>
                <a:buSzPct val="100000"/>
                <a:buFont typeface="Times New Roman" charset="0"/>
                <a:buNone/>
              </a:pPr>
              <a:t>145</a:t>
            </a:fld>
            <a:endParaRPr lang="en-AU" altLang="en-US" sz="1400">
              <a:ea typeface="Lucida Sans Unicode" charset="0"/>
              <a:cs typeface="Lucida Sans Unicode" charset="0"/>
            </a:endParaRPr>
          </a:p>
        </p:txBody>
      </p:sp>
      <p:sp>
        <p:nvSpPr>
          <p:cNvPr id="102402"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2403"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1254998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DC0AAF4A-5840-E64D-B732-DB224147E99A}" type="slidenum">
              <a:rPr lang="en-AU" altLang="en-US">
                <a:ea typeface="Lucida Sans Unicode" charset="0"/>
                <a:cs typeface="Lucida Sans Unicode" charset="0"/>
              </a:rPr>
              <a:pPr/>
              <a:t>146</a:t>
            </a:fld>
            <a:endParaRPr lang="en-AU" altLang="en-US">
              <a:ea typeface="Lucida Sans Unicode" charset="0"/>
              <a:cs typeface="Lucida Sans Unicode" charset="0"/>
            </a:endParaRPr>
          </a:p>
        </p:txBody>
      </p:sp>
      <p:sp>
        <p:nvSpPr>
          <p:cNvPr id="105473"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Clr>
                <a:srgbClr val="000000"/>
              </a:buClr>
              <a:buSzPct val="100000"/>
              <a:buFont typeface="Times New Roman" charset="0"/>
              <a:buNone/>
            </a:pPr>
            <a:fld id="{5CDD35A6-EC12-CA43-B134-3610B8A1554F}" type="slidenum">
              <a:rPr lang="en-AU" altLang="en-US" sz="1400">
                <a:ea typeface="Lucida Sans Unicode" charset="0"/>
                <a:cs typeface="Lucida Sans Unicode" charset="0"/>
              </a:rPr>
              <a:pPr algn="r" defTabSz="449263" hangingPunct="0">
                <a:lnSpc>
                  <a:spcPct val="87000"/>
                </a:lnSpc>
                <a:buClr>
                  <a:srgbClr val="000000"/>
                </a:buClr>
                <a:buSzPct val="100000"/>
                <a:buFont typeface="Times New Roman" charset="0"/>
                <a:buNone/>
              </a:pPr>
              <a:t>146</a:t>
            </a:fld>
            <a:endParaRPr lang="en-AU" altLang="en-US" sz="1400">
              <a:ea typeface="Lucida Sans Unicode" charset="0"/>
              <a:cs typeface="Lucida Sans Unicode" charset="0"/>
            </a:endParaRPr>
          </a:p>
        </p:txBody>
      </p:sp>
      <p:sp>
        <p:nvSpPr>
          <p:cNvPr id="105474"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5475"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14255307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F4100C1E-AA3F-8B48-A19C-472D9B9F2D98}" type="slidenum">
              <a:rPr lang="en-AU" altLang="en-US">
                <a:ea typeface="Lucida Sans Unicode" charset="0"/>
                <a:cs typeface="Lucida Sans Unicode" charset="0"/>
              </a:rPr>
              <a:pPr/>
              <a:t>147</a:t>
            </a:fld>
            <a:endParaRPr lang="en-AU" altLang="en-US">
              <a:ea typeface="Lucida Sans Unicode" charset="0"/>
              <a:cs typeface="Lucida Sans Unicode" charset="0"/>
            </a:endParaRPr>
          </a:p>
        </p:txBody>
      </p:sp>
      <p:sp>
        <p:nvSpPr>
          <p:cNvPr id="10342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Clr>
                <a:srgbClr val="000000"/>
              </a:buClr>
              <a:buSzPct val="100000"/>
              <a:buFont typeface="Times New Roman" charset="0"/>
              <a:buNone/>
            </a:pPr>
            <a:fld id="{91978E19-B530-F64C-8136-464EB54BB854}" type="slidenum">
              <a:rPr lang="en-AU" altLang="en-US" sz="1400">
                <a:ea typeface="Lucida Sans Unicode" charset="0"/>
                <a:cs typeface="Lucida Sans Unicode" charset="0"/>
              </a:rPr>
              <a:pPr algn="r" defTabSz="449263" hangingPunct="0">
                <a:lnSpc>
                  <a:spcPct val="87000"/>
                </a:lnSpc>
                <a:buClr>
                  <a:srgbClr val="000000"/>
                </a:buClr>
                <a:buSzPct val="100000"/>
                <a:buFont typeface="Times New Roman" charset="0"/>
                <a:buNone/>
              </a:pPr>
              <a:t>147</a:t>
            </a:fld>
            <a:endParaRPr lang="en-AU" altLang="en-US" sz="1400">
              <a:ea typeface="Lucida Sans Unicode" charset="0"/>
              <a:cs typeface="Lucida Sans Unicode" charset="0"/>
            </a:endParaRPr>
          </a:p>
        </p:txBody>
      </p:sp>
      <p:sp>
        <p:nvSpPr>
          <p:cNvPr id="103426"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3427"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17490246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87E18A60-8B61-1341-99E5-127DEAAB8A24}" type="slidenum">
              <a:rPr lang="en-AU" altLang="en-US">
                <a:ea typeface="Lucida Sans Unicode" charset="0"/>
                <a:cs typeface="Lucida Sans Unicode" charset="0"/>
              </a:rPr>
              <a:pPr/>
              <a:t>148</a:t>
            </a:fld>
            <a:endParaRPr lang="en-AU" altLang="en-US">
              <a:ea typeface="Lucida Sans Unicode" charset="0"/>
              <a:cs typeface="Lucida Sans Unicode" charset="0"/>
            </a:endParaRPr>
          </a:p>
        </p:txBody>
      </p:sp>
      <p:sp>
        <p:nvSpPr>
          <p:cNvPr id="104449"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Clr>
                <a:srgbClr val="000000"/>
              </a:buClr>
              <a:buSzPct val="100000"/>
              <a:buFont typeface="Times New Roman" charset="0"/>
              <a:buNone/>
            </a:pPr>
            <a:fld id="{F97A648E-49C8-5D48-9949-34F2AB808F4A}" type="slidenum">
              <a:rPr lang="en-AU" altLang="en-US" sz="1400">
                <a:ea typeface="Lucida Sans Unicode" charset="0"/>
                <a:cs typeface="Lucida Sans Unicode" charset="0"/>
              </a:rPr>
              <a:pPr algn="r" defTabSz="449263" hangingPunct="0">
                <a:lnSpc>
                  <a:spcPct val="87000"/>
                </a:lnSpc>
                <a:buClr>
                  <a:srgbClr val="000000"/>
                </a:buClr>
                <a:buSzPct val="100000"/>
                <a:buFont typeface="Times New Roman" charset="0"/>
                <a:buNone/>
              </a:pPr>
              <a:t>148</a:t>
            </a:fld>
            <a:endParaRPr lang="en-AU" altLang="en-US" sz="1400">
              <a:ea typeface="Lucida Sans Unicode" charset="0"/>
              <a:cs typeface="Lucida Sans Unicode" charset="0"/>
            </a:endParaRPr>
          </a:p>
        </p:txBody>
      </p:sp>
      <p:sp>
        <p:nvSpPr>
          <p:cNvPr id="104450"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4451"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670272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19</a:t>
            </a:fld>
            <a:endParaRPr lang="en-US"/>
          </a:p>
        </p:txBody>
      </p:sp>
    </p:spTree>
    <p:extLst>
      <p:ext uri="{BB962C8B-B14F-4D97-AF65-F5344CB8AC3E}">
        <p14:creationId xmlns:p14="http://schemas.microsoft.com/office/powerpoint/2010/main" val="543459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0BD99AC-1DBF-4EDA-BC8A-CA8FB77D7A17}" type="datetime1">
              <a:rPr lang="en-US" smtClean="0"/>
              <a:pPr>
                <a:defRPr/>
              </a:pPr>
              <a:t>9/23/15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A99F1F1-04AC-4187-A981-0DE58D693BF3}"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5AABBEB-E9E9-46FE-A85D-07EBB1C9DB00}" type="datetime1">
              <a:rPr lang="en-US" smtClean="0"/>
              <a:pPr>
                <a:defRPr/>
              </a:pPr>
              <a:t>9/23/15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A1AB423-CB01-4139-BFBD-97193817C21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56B1611-3DED-4B7F-9301-019F3416FBB4}" type="datetime1">
              <a:rPr lang="en-US" smtClean="0"/>
              <a:pPr>
                <a:defRPr/>
              </a:pPr>
              <a:t>9/23/15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014845-198B-442C-8C95-66B081FF47E2}"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rgbClr val="000000"/>
                </a:solidFill>
                <a:latin typeface="Arial" charset="0"/>
                <a:ea typeface="MS Gothic" charset="-128"/>
                <a:cs typeface="MS Gothic" charset="-128"/>
              </a:defRPr>
            </a:lvl1pPr>
            <a:lvl2pPr>
              <a:defRPr>
                <a:solidFill>
                  <a:srgbClr val="000000"/>
                </a:solidFill>
                <a:latin typeface="Arial" charset="0"/>
                <a:ea typeface="MS Gothic" charset="-128"/>
                <a:cs typeface="MS Gothic" charset="-128"/>
              </a:defRPr>
            </a:lvl2pPr>
            <a:lvl3pPr>
              <a:defRPr>
                <a:solidFill>
                  <a:srgbClr val="000000"/>
                </a:solidFill>
                <a:latin typeface="Arial" charset="0"/>
                <a:ea typeface="MS Gothic" charset="-128"/>
                <a:cs typeface="MS Gothic" charset="-128"/>
              </a:defRPr>
            </a:lvl3pPr>
            <a:lvl4pPr>
              <a:defRPr>
                <a:solidFill>
                  <a:srgbClr val="000000"/>
                </a:solidFill>
                <a:latin typeface="Arial" charset="0"/>
                <a:ea typeface="MS Gothic" charset="-128"/>
                <a:cs typeface="MS Gothic" charset="-128"/>
              </a:defRPr>
            </a:lvl4pPr>
            <a:lvl5pPr>
              <a:defRPr>
                <a:solidFill>
                  <a:srgbClr val="000000"/>
                </a:solidFill>
                <a:latin typeface="Arial" charset="0"/>
                <a:ea typeface="MS Gothic" charset="-128"/>
                <a:cs typeface="MS Gothic" charset="-128"/>
              </a:defRPr>
            </a:lvl5pPr>
            <a:lvl6pPr marL="2514600" indent="-228600" eaLnBrk="0" fontAlgn="base" hangingPunct="0">
              <a:spcBef>
                <a:spcPct val="0"/>
              </a:spcBef>
              <a:spcAft>
                <a:spcPct val="0"/>
              </a:spcAft>
              <a:defRPr>
                <a:solidFill>
                  <a:srgbClr val="000000"/>
                </a:solidFill>
                <a:latin typeface="Arial" charset="0"/>
                <a:ea typeface="MS Gothic" charset="-128"/>
                <a:cs typeface="MS Gothic" charset="-128"/>
              </a:defRPr>
            </a:lvl6pPr>
            <a:lvl7pPr marL="2971800" indent="-228600" eaLnBrk="0" fontAlgn="base" hangingPunct="0">
              <a:spcBef>
                <a:spcPct val="0"/>
              </a:spcBef>
              <a:spcAft>
                <a:spcPct val="0"/>
              </a:spcAft>
              <a:defRPr>
                <a:solidFill>
                  <a:srgbClr val="000000"/>
                </a:solidFill>
                <a:latin typeface="Arial" charset="0"/>
                <a:ea typeface="MS Gothic" charset="-128"/>
                <a:cs typeface="MS Gothic" charset="-128"/>
              </a:defRPr>
            </a:lvl7pPr>
            <a:lvl8pPr marL="3429000" indent="-228600" eaLnBrk="0" fontAlgn="base" hangingPunct="0">
              <a:spcBef>
                <a:spcPct val="0"/>
              </a:spcBef>
              <a:spcAft>
                <a:spcPct val="0"/>
              </a:spcAft>
              <a:defRPr>
                <a:solidFill>
                  <a:srgbClr val="000000"/>
                </a:solidFill>
                <a:latin typeface="Arial" charset="0"/>
                <a:ea typeface="MS Gothic" charset="-128"/>
                <a:cs typeface="MS Gothic" charset="-128"/>
              </a:defRPr>
            </a:lvl8pPr>
            <a:lvl9pPr marL="3886200" indent="-228600" eaLnBrk="0" fontAlgn="base" hangingPunct="0">
              <a:spcBef>
                <a:spcPct val="0"/>
              </a:spcBef>
              <a:spcAft>
                <a:spcPct val="0"/>
              </a:spcAft>
              <a:defRPr>
                <a:solidFill>
                  <a:srgbClr val="000000"/>
                </a:solidFill>
                <a:latin typeface="Arial" charset="0"/>
                <a:ea typeface="MS Gothic" charset="-128"/>
                <a:cs typeface="MS Gothic" charset="-128"/>
              </a:defRPr>
            </a:lvl9pPr>
          </a:lstStyle>
          <a:p>
            <a:pPr algn="ctr"/>
            <a:endParaRPr lang="en-US" altLang="en-US" smtClean="0">
              <a:solidFill>
                <a:srgbClr val="FFFFFF"/>
              </a:solidFill>
            </a:endParaRPr>
          </a:p>
        </p:txBody>
      </p:sp>
      <p:sp>
        <p:nvSpPr>
          <p:cNvPr id="6" name="Rectangle 5"/>
          <p:cNvSpPr/>
          <p:nvPr userDrawn="1"/>
        </p:nvSpPr>
        <p:spPr>
          <a:xfrm>
            <a:off x="6400800" y="0"/>
            <a:ext cx="27432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rgbClr val="000000"/>
                </a:solidFill>
                <a:latin typeface="Arial" charset="0"/>
                <a:ea typeface="MS Gothic" charset="-128"/>
                <a:cs typeface="MS Gothic" charset="-128"/>
              </a:defRPr>
            </a:lvl1pPr>
            <a:lvl2pPr>
              <a:defRPr>
                <a:solidFill>
                  <a:srgbClr val="000000"/>
                </a:solidFill>
                <a:latin typeface="Arial" charset="0"/>
                <a:ea typeface="MS Gothic" charset="-128"/>
                <a:cs typeface="MS Gothic" charset="-128"/>
              </a:defRPr>
            </a:lvl2pPr>
            <a:lvl3pPr>
              <a:defRPr>
                <a:solidFill>
                  <a:srgbClr val="000000"/>
                </a:solidFill>
                <a:latin typeface="Arial" charset="0"/>
                <a:ea typeface="MS Gothic" charset="-128"/>
                <a:cs typeface="MS Gothic" charset="-128"/>
              </a:defRPr>
            </a:lvl3pPr>
            <a:lvl4pPr>
              <a:defRPr>
                <a:solidFill>
                  <a:srgbClr val="000000"/>
                </a:solidFill>
                <a:latin typeface="Arial" charset="0"/>
                <a:ea typeface="MS Gothic" charset="-128"/>
                <a:cs typeface="MS Gothic" charset="-128"/>
              </a:defRPr>
            </a:lvl4pPr>
            <a:lvl5pPr>
              <a:defRPr>
                <a:solidFill>
                  <a:srgbClr val="000000"/>
                </a:solidFill>
                <a:latin typeface="Arial" charset="0"/>
                <a:ea typeface="MS Gothic" charset="-128"/>
                <a:cs typeface="MS Gothic" charset="-128"/>
              </a:defRPr>
            </a:lvl5pPr>
            <a:lvl6pPr marL="2514600" indent="-228600" eaLnBrk="0" fontAlgn="base" hangingPunct="0">
              <a:spcBef>
                <a:spcPct val="0"/>
              </a:spcBef>
              <a:spcAft>
                <a:spcPct val="0"/>
              </a:spcAft>
              <a:defRPr>
                <a:solidFill>
                  <a:srgbClr val="000000"/>
                </a:solidFill>
                <a:latin typeface="Arial" charset="0"/>
                <a:ea typeface="MS Gothic" charset="-128"/>
                <a:cs typeface="MS Gothic" charset="-128"/>
              </a:defRPr>
            </a:lvl6pPr>
            <a:lvl7pPr marL="2971800" indent="-228600" eaLnBrk="0" fontAlgn="base" hangingPunct="0">
              <a:spcBef>
                <a:spcPct val="0"/>
              </a:spcBef>
              <a:spcAft>
                <a:spcPct val="0"/>
              </a:spcAft>
              <a:defRPr>
                <a:solidFill>
                  <a:srgbClr val="000000"/>
                </a:solidFill>
                <a:latin typeface="Arial" charset="0"/>
                <a:ea typeface="MS Gothic" charset="-128"/>
                <a:cs typeface="MS Gothic" charset="-128"/>
              </a:defRPr>
            </a:lvl7pPr>
            <a:lvl8pPr marL="3429000" indent="-228600" eaLnBrk="0" fontAlgn="base" hangingPunct="0">
              <a:spcBef>
                <a:spcPct val="0"/>
              </a:spcBef>
              <a:spcAft>
                <a:spcPct val="0"/>
              </a:spcAft>
              <a:defRPr>
                <a:solidFill>
                  <a:srgbClr val="000000"/>
                </a:solidFill>
                <a:latin typeface="Arial" charset="0"/>
                <a:ea typeface="MS Gothic" charset="-128"/>
                <a:cs typeface="MS Gothic" charset="-128"/>
              </a:defRPr>
            </a:lvl8pPr>
            <a:lvl9pPr marL="3886200" indent="-228600" eaLnBrk="0" fontAlgn="base" hangingPunct="0">
              <a:spcBef>
                <a:spcPct val="0"/>
              </a:spcBef>
              <a:spcAft>
                <a:spcPct val="0"/>
              </a:spcAft>
              <a:defRPr>
                <a:solidFill>
                  <a:srgbClr val="000000"/>
                </a:solidFill>
                <a:latin typeface="Arial" charset="0"/>
                <a:ea typeface="MS Gothic" charset="-128"/>
                <a:cs typeface="MS Gothic" charset="-128"/>
              </a:defRPr>
            </a:lvl9pPr>
          </a:lstStyle>
          <a:p>
            <a:pPr algn="ctr"/>
            <a:endParaRPr lang="en-US" altLang="en-US" smtClean="0">
              <a:solidFill>
                <a:srgbClr val="FFFFFF"/>
              </a:solidFill>
            </a:endParaRPr>
          </a:p>
        </p:txBody>
      </p:sp>
      <p:pic>
        <p:nvPicPr>
          <p:cNvPr id="7" name="Picture 6" descr="Cloud_word.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80598" y="6456363"/>
            <a:ext cx="906065"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33412" y="1433513"/>
            <a:ext cx="2917032" cy="246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userDrawn="1"/>
        </p:nvSpPr>
        <p:spPr>
          <a:xfrm>
            <a:off x="6629401" y="4937125"/>
            <a:ext cx="1737122" cy="274638"/>
          </a:xfrm>
          <a:prstGeom prst="rect">
            <a:avLst/>
          </a:prstGeom>
          <a:noFill/>
        </p:spPr>
        <p:txBody>
          <a:bodyPr lIns="0" tIns="0" rIns="0" bIns="0" anchor="ctr"/>
          <a:lstStyle/>
          <a:p>
            <a:pPr fontAlgn="auto">
              <a:spcBef>
                <a:spcPts val="0"/>
              </a:spcBef>
              <a:spcAft>
                <a:spcPts val="0"/>
              </a:spcAft>
              <a:defRPr/>
            </a:pPr>
            <a:r>
              <a:rPr lang="en-US" sz="1200" b="1" kern="0" spc="-22" dirty="0">
                <a:solidFill>
                  <a:srgbClr val="FFFFFF"/>
                </a:solidFill>
                <a:latin typeface="Arial"/>
                <a:cs typeface="Arial"/>
              </a:rPr>
              <a:t>Presented by:</a:t>
            </a:r>
          </a:p>
        </p:txBody>
      </p:sp>
      <p:sp>
        <p:nvSpPr>
          <p:cNvPr id="2" name="Title 1"/>
          <p:cNvSpPr>
            <a:spLocks noGrp="1"/>
          </p:cNvSpPr>
          <p:nvPr>
            <p:ph type="ctrTitle"/>
          </p:nvPr>
        </p:nvSpPr>
        <p:spPr>
          <a:xfrm>
            <a:off x="1311102" y="3886200"/>
            <a:ext cx="5029200" cy="457200"/>
          </a:xfrm>
        </p:spPr>
        <p:txBody>
          <a:bodyPr lIns="0" tIns="0" rIns="0" bIns="0">
            <a:noAutofit/>
          </a:bodyPr>
          <a:lstStyle>
            <a:lvl1pPr algn="l">
              <a:defRPr sz="2100" b="1">
                <a:solidFill>
                  <a:srgbClr val="FFFFFF"/>
                </a:solidFill>
              </a:defRPr>
            </a:lvl1pPr>
          </a:lstStyle>
          <a:p>
            <a:r>
              <a:rPr lang="en-US" smtClean="0"/>
              <a:t>Click to edit Master title style</a:t>
            </a:r>
            <a:endParaRPr lang="en-US" dirty="0"/>
          </a:p>
        </p:txBody>
      </p:sp>
      <p:sp>
        <p:nvSpPr>
          <p:cNvPr id="13" name="Text Placeholder 6"/>
          <p:cNvSpPr>
            <a:spLocks noGrp="1"/>
          </p:cNvSpPr>
          <p:nvPr>
            <p:ph type="body" sz="quarter" idx="11"/>
          </p:nvPr>
        </p:nvSpPr>
        <p:spPr>
          <a:xfrm>
            <a:off x="6629400" y="5212080"/>
            <a:ext cx="2377440" cy="274320"/>
          </a:xfrm>
        </p:spPr>
        <p:txBody>
          <a:bodyPr lIns="0" tIns="0" rIns="0" bIns="0" anchor="ctr" anchorCtr="0">
            <a:noAutofit/>
          </a:bodyPr>
          <a:lstStyle>
            <a:lvl1pPr marL="0" indent="0">
              <a:spcBef>
                <a:spcPts val="0"/>
              </a:spcBef>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
        <p:nvSpPr>
          <p:cNvPr id="14" name="Text Placeholder 6"/>
          <p:cNvSpPr>
            <a:spLocks noGrp="1"/>
          </p:cNvSpPr>
          <p:nvPr>
            <p:ph type="body" sz="quarter" idx="12"/>
          </p:nvPr>
        </p:nvSpPr>
        <p:spPr>
          <a:xfrm>
            <a:off x="6629400" y="5486400"/>
            <a:ext cx="2377440" cy="274320"/>
          </a:xfrm>
        </p:spPr>
        <p:txBody>
          <a:bodyPr lIns="0" tIns="0" rIns="0" bIns="0" anchor="ctr" anchorCtr="0">
            <a:noAutofit/>
          </a:bodyPr>
          <a:lstStyle>
            <a:lvl1pPr marL="0" indent="0">
              <a:spcBef>
                <a:spcPts val="0"/>
              </a:spcBef>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1433102829"/>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2851" y="1122363"/>
            <a:ext cx="6858298" cy="2387600"/>
          </a:xfrm>
        </p:spPr>
        <p:txBody>
          <a:bodyPr anchor="b"/>
          <a:lstStyle>
            <a:lvl1pPr algn="ctr">
              <a:defRPr sz="4499"/>
            </a:lvl1pPr>
          </a:lstStyle>
          <a:p>
            <a:r>
              <a:rPr lang="en-US" smtClean="0"/>
              <a:t>Click to edit Master title style</a:t>
            </a:r>
            <a:endParaRPr lang="en-US"/>
          </a:p>
        </p:txBody>
      </p:sp>
      <p:sp>
        <p:nvSpPr>
          <p:cNvPr id="3" name="Subtitle 2"/>
          <p:cNvSpPr>
            <a:spLocks noGrp="1"/>
          </p:cNvSpPr>
          <p:nvPr>
            <p:ph type="subTitle" idx="1"/>
          </p:nvPr>
        </p:nvSpPr>
        <p:spPr>
          <a:xfrm>
            <a:off x="1142851" y="3602038"/>
            <a:ext cx="6858298" cy="1655762"/>
          </a:xfrm>
        </p:spPr>
        <p:txBody>
          <a:bodyPr/>
          <a:lstStyle>
            <a:lvl1pPr marL="0" indent="0" algn="ctr">
              <a:buNone/>
              <a:defRPr sz="1800"/>
            </a:lvl1pPr>
            <a:lvl2pPr marL="342854" indent="0" algn="ctr">
              <a:buNone/>
              <a:defRPr sz="1500"/>
            </a:lvl2pPr>
            <a:lvl3pPr marL="685709" indent="0" algn="ctr">
              <a:buNone/>
              <a:defRPr sz="1350"/>
            </a:lvl3pPr>
            <a:lvl4pPr marL="1028563" indent="0" algn="ctr">
              <a:buNone/>
              <a:defRPr sz="1200"/>
            </a:lvl4pPr>
            <a:lvl5pPr marL="1371417" indent="0" algn="ctr">
              <a:buNone/>
              <a:defRPr sz="1200"/>
            </a:lvl5pPr>
            <a:lvl6pPr marL="1714271" indent="0" algn="ctr">
              <a:buNone/>
              <a:defRPr sz="1200"/>
            </a:lvl6pPr>
            <a:lvl7pPr marL="2057126" indent="0" algn="ctr">
              <a:buNone/>
              <a:defRPr sz="1200"/>
            </a:lvl7pPr>
            <a:lvl8pPr marL="2399980" indent="0" algn="ctr">
              <a:buNone/>
              <a:defRPr sz="1200"/>
            </a:lvl8pPr>
            <a:lvl9pPr marL="2742834" indent="0" algn="ctr">
              <a:buNone/>
              <a:defRPr sz="1200"/>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a:lvl1pPr>
          </a:lstStyle>
          <a:p>
            <a:fld id="{F6AA5F9F-5D5C-444B-89B0-410C4F1AE45E}" type="slidenum">
              <a:rPr lang="en-US" altLang="en-US"/>
              <a:pPr/>
              <a:t>‹#›</a:t>
            </a:fld>
            <a:endParaRPr lang="en-US" altLang="en-US"/>
          </a:p>
        </p:txBody>
      </p:sp>
    </p:spTree>
    <p:extLst>
      <p:ext uri="{BB962C8B-B14F-4D97-AF65-F5344CB8AC3E}">
        <p14:creationId xmlns:p14="http://schemas.microsoft.com/office/powerpoint/2010/main" val="1844400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2A9E54AC-CC24-BF48-997D-A0C78503D31E}" type="slidenum">
              <a:rPr lang="en-US" altLang="en-US"/>
              <a:pPr/>
              <a:t>‹#›</a:t>
            </a:fld>
            <a:endParaRPr lang="en-US" altLang="en-US"/>
          </a:p>
        </p:txBody>
      </p:sp>
    </p:spTree>
    <p:extLst>
      <p:ext uri="{BB962C8B-B14F-4D97-AF65-F5344CB8AC3E}">
        <p14:creationId xmlns:p14="http://schemas.microsoft.com/office/powerpoint/2010/main" val="62958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06" y="1709739"/>
            <a:ext cx="7886864" cy="2852737"/>
          </a:xfrm>
        </p:spPr>
        <p:txBody>
          <a:bodyPr anchor="b"/>
          <a:lstStyle>
            <a:lvl1pPr>
              <a:defRPr sz="4499"/>
            </a:lvl1pPr>
          </a:lstStyle>
          <a:p>
            <a:r>
              <a:rPr lang="en-US" smtClean="0"/>
              <a:t>Click to edit Master title style</a:t>
            </a:r>
            <a:endParaRPr lang="en-US"/>
          </a:p>
        </p:txBody>
      </p:sp>
      <p:sp>
        <p:nvSpPr>
          <p:cNvPr id="3" name="Text Placeholder 2"/>
          <p:cNvSpPr>
            <a:spLocks noGrp="1"/>
          </p:cNvSpPr>
          <p:nvPr>
            <p:ph type="body" idx="1"/>
          </p:nvPr>
        </p:nvSpPr>
        <p:spPr>
          <a:xfrm>
            <a:off x="623806" y="4589464"/>
            <a:ext cx="7886864" cy="1500187"/>
          </a:xfrm>
        </p:spPr>
        <p:txBody>
          <a:bodyPr/>
          <a:lstStyle>
            <a:lvl1pPr marL="0" indent="0">
              <a:buNone/>
              <a:defRPr sz="1800"/>
            </a:lvl1pPr>
            <a:lvl2pPr marL="342854" indent="0">
              <a:buNone/>
              <a:defRPr sz="1500"/>
            </a:lvl2pPr>
            <a:lvl3pPr marL="685709" indent="0">
              <a:buNone/>
              <a:defRPr sz="1350"/>
            </a:lvl3pPr>
            <a:lvl4pPr marL="1028563" indent="0">
              <a:buNone/>
              <a:defRPr sz="1200"/>
            </a:lvl4pPr>
            <a:lvl5pPr marL="1371417" indent="0">
              <a:buNone/>
              <a:defRPr sz="1200"/>
            </a:lvl5pPr>
            <a:lvl6pPr marL="1714271" indent="0">
              <a:buNone/>
              <a:defRPr sz="1200"/>
            </a:lvl6pPr>
            <a:lvl7pPr marL="2057126" indent="0">
              <a:buNone/>
              <a:defRPr sz="1200"/>
            </a:lvl7pPr>
            <a:lvl8pPr marL="2399980" indent="0">
              <a:buNone/>
              <a:defRPr sz="1200"/>
            </a:lvl8pPr>
            <a:lvl9pPr marL="2742834" indent="0">
              <a:buNone/>
              <a:defRPr sz="12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a:lvl1pPr>
          </a:lstStyle>
          <a:p>
            <a:fld id="{FF9CD428-CF57-4446-80BB-701F279B9D3D}" type="slidenum">
              <a:rPr lang="en-US" altLang="en-US"/>
              <a:pPr/>
              <a:t>‹#›</a:t>
            </a:fld>
            <a:endParaRPr lang="en-US" altLang="en-US"/>
          </a:p>
        </p:txBody>
      </p:sp>
    </p:spTree>
    <p:extLst>
      <p:ext uri="{BB962C8B-B14F-4D97-AF65-F5344CB8AC3E}">
        <p14:creationId xmlns:p14="http://schemas.microsoft.com/office/powerpoint/2010/main" val="6072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1904" y="1873250"/>
            <a:ext cx="4219025" cy="4491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5214" y="1873250"/>
            <a:ext cx="4220216" cy="4491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a:lvl1pPr>
          </a:lstStyle>
          <a:p>
            <a:fld id="{01BE5E01-09E8-F94A-A6C6-8EA2658711CF}" type="slidenum">
              <a:rPr lang="en-US" altLang="en-US"/>
              <a:pPr/>
              <a:t>‹#›</a:t>
            </a:fld>
            <a:endParaRPr lang="en-US" altLang="en-US"/>
          </a:p>
        </p:txBody>
      </p:sp>
    </p:spTree>
    <p:extLst>
      <p:ext uri="{BB962C8B-B14F-4D97-AF65-F5344CB8AC3E}">
        <p14:creationId xmlns:p14="http://schemas.microsoft.com/office/powerpoint/2010/main" val="6200893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759" y="365126"/>
            <a:ext cx="7886863"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760" y="1681163"/>
            <a:ext cx="3867836" cy="823912"/>
          </a:xfrm>
        </p:spPr>
        <p:txBody>
          <a:bodyPr anchor="b"/>
          <a:lstStyle>
            <a:lvl1pPr marL="0" indent="0">
              <a:buNone/>
              <a:defRPr sz="1800" b="1"/>
            </a:lvl1pPr>
            <a:lvl2pPr marL="342854" indent="0">
              <a:buNone/>
              <a:defRPr sz="1500" b="1"/>
            </a:lvl2pPr>
            <a:lvl3pPr marL="685709" indent="0">
              <a:buNone/>
              <a:defRPr sz="1350" b="1"/>
            </a:lvl3pPr>
            <a:lvl4pPr marL="1028563" indent="0">
              <a:buNone/>
              <a:defRPr sz="1200" b="1"/>
            </a:lvl4pPr>
            <a:lvl5pPr marL="1371417" indent="0">
              <a:buNone/>
              <a:defRPr sz="1200" b="1"/>
            </a:lvl5pPr>
            <a:lvl6pPr marL="1714271" indent="0">
              <a:buNone/>
              <a:defRPr sz="1200" b="1"/>
            </a:lvl6pPr>
            <a:lvl7pPr marL="2057126" indent="0">
              <a:buNone/>
              <a:defRPr sz="1200" b="1"/>
            </a:lvl7pPr>
            <a:lvl8pPr marL="2399980" indent="0">
              <a:buNone/>
              <a:defRPr sz="1200" b="1"/>
            </a:lvl8pPr>
            <a:lvl9pPr marL="2742834"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760" y="2505075"/>
            <a:ext cx="386783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738" y="1681163"/>
            <a:ext cx="3886884" cy="823912"/>
          </a:xfrm>
        </p:spPr>
        <p:txBody>
          <a:bodyPr anchor="b"/>
          <a:lstStyle>
            <a:lvl1pPr marL="0" indent="0">
              <a:buNone/>
              <a:defRPr sz="1800" b="1"/>
            </a:lvl1pPr>
            <a:lvl2pPr marL="342854" indent="0">
              <a:buNone/>
              <a:defRPr sz="1500" b="1"/>
            </a:lvl2pPr>
            <a:lvl3pPr marL="685709" indent="0">
              <a:buNone/>
              <a:defRPr sz="1350" b="1"/>
            </a:lvl3pPr>
            <a:lvl4pPr marL="1028563" indent="0">
              <a:buNone/>
              <a:defRPr sz="1200" b="1"/>
            </a:lvl4pPr>
            <a:lvl5pPr marL="1371417" indent="0">
              <a:buNone/>
              <a:defRPr sz="1200" b="1"/>
            </a:lvl5pPr>
            <a:lvl6pPr marL="1714271" indent="0">
              <a:buNone/>
              <a:defRPr sz="1200" b="1"/>
            </a:lvl6pPr>
            <a:lvl7pPr marL="2057126" indent="0">
              <a:buNone/>
              <a:defRPr sz="1200" b="1"/>
            </a:lvl7pPr>
            <a:lvl8pPr marL="2399980" indent="0">
              <a:buNone/>
              <a:defRPr sz="1200" b="1"/>
            </a:lvl8pPr>
            <a:lvl9pPr marL="2742834"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738" y="2505075"/>
            <a:ext cx="3886884"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a:lvl1pPr>
          </a:lstStyle>
          <a:p>
            <a:fld id="{A786406F-86E1-204B-8A5D-BC70DD21782B}" type="slidenum">
              <a:rPr lang="en-US" altLang="en-US"/>
              <a:pPr/>
              <a:t>‹#›</a:t>
            </a:fld>
            <a:endParaRPr lang="en-US" altLang="en-US"/>
          </a:p>
        </p:txBody>
      </p:sp>
    </p:spTree>
    <p:extLst>
      <p:ext uri="{BB962C8B-B14F-4D97-AF65-F5344CB8AC3E}">
        <p14:creationId xmlns:p14="http://schemas.microsoft.com/office/powerpoint/2010/main" val="1396918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a:lvl1pPr>
          </a:lstStyle>
          <a:p>
            <a:fld id="{07E60B26-23F8-1F4B-B092-50AD6F7D1AE4}" type="slidenum">
              <a:rPr lang="en-US" altLang="en-US"/>
              <a:pPr/>
              <a:t>‹#›</a:t>
            </a:fld>
            <a:endParaRPr lang="en-US" altLang="en-US"/>
          </a:p>
        </p:txBody>
      </p:sp>
    </p:spTree>
    <p:extLst>
      <p:ext uri="{BB962C8B-B14F-4D97-AF65-F5344CB8AC3E}">
        <p14:creationId xmlns:p14="http://schemas.microsoft.com/office/powerpoint/2010/main" val="3766967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604EEDC4-7C8D-574B-8477-E9AF4A4369A4}" type="slidenum">
              <a:rPr lang="en-US" altLang="en-US"/>
              <a:pPr/>
              <a:t>‹#›</a:t>
            </a:fld>
            <a:endParaRPr lang="en-US" altLang="en-US"/>
          </a:p>
        </p:txBody>
      </p:sp>
    </p:spTree>
    <p:extLst>
      <p:ext uri="{BB962C8B-B14F-4D97-AF65-F5344CB8AC3E}">
        <p14:creationId xmlns:p14="http://schemas.microsoft.com/office/powerpoint/2010/main" val="2060975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F658434-CB8F-4BBE-B42A-E25DDB8067D1}" type="datetime1">
              <a:rPr lang="en-US" smtClean="0"/>
              <a:pPr>
                <a:defRPr/>
              </a:pPr>
              <a:t>9/23/15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1078B3D-2409-4215-AF83-7C0B21E8F3F8}"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759" y="457200"/>
            <a:ext cx="2948794"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6885" y="987426"/>
            <a:ext cx="4629737"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759" y="2057400"/>
            <a:ext cx="2948794" cy="3811588"/>
          </a:xfrm>
        </p:spPr>
        <p:txBody>
          <a:bodyPr/>
          <a:lstStyle>
            <a:lvl1pPr marL="0" indent="0">
              <a:buNone/>
              <a:defRPr sz="1200"/>
            </a:lvl1pPr>
            <a:lvl2pPr marL="342854" indent="0">
              <a:buNone/>
              <a:defRPr sz="1050"/>
            </a:lvl2pPr>
            <a:lvl3pPr marL="685709" indent="0">
              <a:buNone/>
              <a:defRPr sz="900"/>
            </a:lvl3pPr>
            <a:lvl4pPr marL="1028563" indent="0">
              <a:buNone/>
              <a:defRPr sz="750"/>
            </a:lvl4pPr>
            <a:lvl5pPr marL="1371417" indent="0">
              <a:buNone/>
              <a:defRPr sz="750"/>
            </a:lvl5pPr>
            <a:lvl6pPr marL="1714271" indent="0">
              <a:buNone/>
              <a:defRPr sz="750"/>
            </a:lvl6pPr>
            <a:lvl7pPr marL="2057126" indent="0">
              <a:buNone/>
              <a:defRPr sz="750"/>
            </a:lvl7pPr>
            <a:lvl8pPr marL="2399980" indent="0">
              <a:buNone/>
              <a:defRPr sz="750"/>
            </a:lvl8pPr>
            <a:lvl9pPr marL="2742834" indent="0">
              <a:buNone/>
              <a:defRPr sz="75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lvl1pPr>
          </a:lstStyle>
          <a:p>
            <a:fld id="{A5777109-14E8-3B4E-A410-1EEBF5AFE86C}" type="slidenum">
              <a:rPr lang="en-US" altLang="en-US"/>
              <a:pPr/>
              <a:t>‹#›</a:t>
            </a:fld>
            <a:endParaRPr lang="en-US" altLang="en-US"/>
          </a:p>
        </p:txBody>
      </p:sp>
    </p:spTree>
    <p:extLst>
      <p:ext uri="{BB962C8B-B14F-4D97-AF65-F5344CB8AC3E}">
        <p14:creationId xmlns:p14="http://schemas.microsoft.com/office/powerpoint/2010/main" val="2425889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759" y="457200"/>
            <a:ext cx="2948794"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6885" y="987426"/>
            <a:ext cx="4629737" cy="4873625"/>
          </a:xfrm>
        </p:spPr>
        <p:txBody>
          <a:bodyPr/>
          <a:lstStyle>
            <a:lvl1pPr marL="0" indent="0">
              <a:buNone/>
              <a:defRPr sz="2400"/>
            </a:lvl1pPr>
            <a:lvl2pPr marL="342854" indent="0">
              <a:buNone/>
              <a:defRPr sz="2100"/>
            </a:lvl2pPr>
            <a:lvl3pPr marL="685709" indent="0">
              <a:buNone/>
              <a:defRPr sz="1800"/>
            </a:lvl3pPr>
            <a:lvl4pPr marL="1028563" indent="0">
              <a:buNone/>
              <a:defRPr sz="1500"/>
            </a:lvl4pPr>
            <a:lvl5pPr marL="1371417" indent="0">
              <a:buNone/>
              <a:defRPr sz="1500"/>
            </a:lvl5pPr>
            <a:lvl6pPr marL="1714271" indent="0">
              <a:buNone/>
              <a:defRPr sz="1500"/>
            </a:lvl6pPr>
            <a:lvl7pPr marL="2057126" indent="0">
              <a:buNone/>
              <a:defRPr sz="1500"/>
            </a:lvl7pPr>
            <a:lvl8pPr marL="2399980" indent="0">
              <a:buNone/>
              <a:defRPr sz="1500"/>
            </a:lvl8pPr>
            <a:lvl9pPr marL="2742834" indent="0">
              <a:buNone/>
              <a:defRPr sz="1500"/>
            </a:lvl9pPr>
          </a:lstStyle>
          <a:p>
            <a:endParaRPr lang="en-US"/>
          </a:p>
        </p:txBody>
      </p:sp>
      <p:sp>
        <p:nvSpPr>
          <p:cNvPr id="4" name="Text Placeholder 3"/>
          <p:cNvSpPr>
            <a:spLocks noGrp="1"/>
          </p:cNvSpPr>
          <p:nvPr>
            <p:ph type="body" sz="half" idx="2"/>
          </p:nvPr>
        </p:nvSpPr>
        <p:spPr>
          <a:xfrm>
            <a:off x="629759" y="2057400"/>
            <a:ext cx="2948794" cy="3811588"/>
          </a:xfrm>
        </p:spPr>
        <p:txBody>
          <a:bodyPr/>
          <a:lstStyle>
            <a:lvl1pPr marL="0" indent="0">
              <a:buNone/>
              <a:defRPr sz="1200"/>
            </a:lvl1pPr>
            <a:lvl2pPr marL="342854" indent="0">
              <a:buNone/>
              <a:defRPr sz="1050"/>
            </a:lvl2pPr>
            <a:lvl3pPr marL="685709" indent="0">
              <a:buNone/>
              <a:defRPr sz="900"/>
            </a:lvl3pPr>
            <a:lvl4pPr marL="1028563" indent="0">
              <a:buNone/>
              <a:defRPr sz="750"/>
            </a:lvl4pPr>
            <a:lvl5pPr marL="1371417" indent="0">
              <a:buNone/>
              <a:defRPr sz="750"/>
            </a:lvl5pPr>
            <a:lvl6pPr marL="1714271" indent="0">
              <a:buNone/>
              <a:defRPr sz="750"/>
            </a:lvl6pPr>
            <a:lvl7pPr marL="2057126" indent="0">
              <a:buNone/>
              <a:defRPr sz="750"/>
            </a:lvl7pPr>
            <a:lvl8pPr marL="2399980" indent="0">
              <a:buNone/>
              <a:defRPr sz="750"/>
            </a:lvl8pPr>
            <a:lvl9pPr marL="2742834" indent="0">
              <a:buNone/>
              <a:defRPr sz="75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lvl1pPr>
          </a:lstStyle>
          <a:p>
            <a:fld id="{13CD0CE5-0469-DA4F-8F76-7466FC2FAB40}" type="slidenum">
              <a:rPr lang="en-US" altLang="en-US"/>
              <a:pPr/>
              <a:t>‹#›</a:t>
            </a:fld>
            <a:endParaRPr lang="en-US" altLang="en-US"/>
          </a:p>
        </p:txBody>
      </p:sp>
    </p:spTree>
    <p:extLst>
      <p:ext uri="{BB962C8B-B14F-4D97-AF65-F5344CB8AC3E}">
        <p14:creationId xmlns:p14="http://schemas.microsoft.com/office/powerpoint/2010/main" val="4450803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1A964C60-2F16-634E-B807-AD3837869B8E}" type="slidenum">
              <a:rPr lang="en-US" altLang="en-US"/>
              <a:pPr/>
              <a:t>‹#›</a:t>
            </a:fld>
            <a:endParaRPr lang="en-US" altLang="en-US"/>
          </a:p>
        </p:txBody>
      </p:sp>
    </p:spTree>
    <p:extLst>
      <p:ext uri="{BB962C8B-B14F-4D97-AF65-F5344CB8AC3E}">
        <p14:creationId xmlns:p14="http://schemas.microsoft.com/office/powerpoint/2010/main" val="11512972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7346" y="419100"/>
            <a:ext cx="2138084" cy="59451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0714" y="419100"/>
            <a:ext cx="6302348" cy="59451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B7B459E6-1541-834F-9D0B-C0BB05241E58}" type="slidenum">
              <a:rPr lang="en-US" altLang="en-US"/>
              <a:pPr/>
              <a:t>‹#›</a:t>
            </a:fld>
            <a:endParaRPr lang="en-US" altLang="en-US"/>
          </a:p>
        </p:txBody>
      </p:sp>
    </p:spTree>
    <p:extLst>
      <p:ext uri="{BB962C8B-B14F-4D97-AF65-F5344CB8AC3E}">
        <p14:creationId xmlns:p14="http://schemas.microsoft.com/office/powerpoint/2010/main" val="1000372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2851" y="1122363"/>
            <a:ext cx="6858298" cy="2387600"/>
          </a:xfrm>
        </p:spPr>
        <p:txBody>
          <a:bodyPr anchor="b"/>
          <a:lstStyle>
            <a:lvl1pPr algn="ctr">
              <a:defRPr sz="4499"/>
            </a:lvl1pPr>
          </a:lstStyle>
          <a:p>
            <a:r>
              <a:rPr lang="en-US" smtClean="0"/>
              <a:t>Click to edit Master title style</a:t>
            </a:r>
            <a:endParaRPr lang="en-US"/>
          </a:p>
        </p:txBody>
      </p:sp>
      <p:sp>
        <p:nvSpPr>
          <p:cNvPr id="3" name="Subtitle 2"/>
          <p:cNvSpPr>
            <a:spLocks noGrp="1"/>
          </p:cNvSpPr>
          <p:nvPr>
            <p:ph type="subTitle" idx="1"/>
          </p:nvPr>
        </p:nvSpPr>
        <p:spPr>
          <a:xfrm>
            <a:off x="1142851" y="3602038"/>
            <a:ext cx="6858298" cy="1655762"/>
          </a:xfrm>
        </p:spPr>
        <p:txBody>
          <a:bodyPr/>
          <a:lstStyle>
            <a:lvl1pPr marL="0" indent="0" algn="ctr">
              <a:buNone/>
              <a:defRPr sz="1800"/>
            </a:lvl1pPr>
            <a:lvl2pPr marL="342854" indent="0" algn="ctr">
              <a:buNone/>
              <a:defRPr sz="1500"/>
            </a:lvl2pPr>
            <a:lvl3pPr marL="685709" indent="0" algn="ctr">
              <a:buNone/>
              <a:defRPr sz="1350"/>
            </a:lvl3pPr>
            <a:lvl4pPr marL="1028563" indent="0" algn="ctr">
              <a:buNone/>
              <a:defRPr sz="1200"/>
            </a:lvl4pPr>
            <a:lvl5pPr marL="1371417" indent="0" algn="ctr">
              <a:buNone/>
              <a:defRPr sz="1200"/>
            </a:lvl5pPr>
            <a:lvl6pPr marL="1714271" indent="0" algn="ctr">
              <a:buNone/>
              <a:defRPr sz="1200"/>
            </a:lvl6pPr>
            <a:lvl7pPr marL="2057126" indent="0" algn="ctr">
              <a:buNone/>
              <a:defRPr sz="1200"/>
            </a:lvl7pPr>
            <a:lvl8pPr marL="2399980" indent="0" algn="ctr">
              <a:buNone/>
              <a:defRPr sz="1200"/>
            </a:lvl8pPr>
            <a:lvl9pPr marL="2742834" indent="0" algn="ctr">
              <a:buNone/>
              <a:defRPr sz="1200"/>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a:lvl1pPr>
          </a:lstStyle>
          <a:p>
            <a:fld id="{F6AA5F9F-5D5C-444B-89B0-410C4F1AE45E}" type="slidenum">
              <a:rPr lang="en-US" altLang="en-US"/>
              <a:pPr/>
              <a:t>‹#›</a:t>
            </a:fld>
            <a:endParaRPr lang="en-US" altLang="en-US"/>
          </a:p>
        </p:txBody>
      </p:sp>
    </p:spTree>
    <p:extLst>
      <p:ext uri="{BB962C8B-B14F-4D97-AF65-F5344CB8AC3E}">
        <p14:creationId xmlns:p14="http://schemas.microsoft.com/office/powerpoint/2010/main" val="6901114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2A9E54AC-CC24-BF48-997D-A0C78503D31E}" type="slidenum">
              <a:rPr lang="en-US" altLang="en-US"/>
              <a:pPr/>
              <a:t>‹#›</a:t>
            </a:fld>
            <a:endParaRPr lang="en-US" altLang="en-US"/>
          </a:p>
        </p:txBody>
      </p:sp>
    </p:spTree>
    <p:extLst>
      <p:ext uri="{BB962C8B-B14F-4D97-AF65-F5344CB8AC3E}">
        <p14:creationId xmlns:p14="http://schemas.microsoft.com/office/powerpoint/2010/main" val="6855494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06" y="1709739"/>
            <a:ext cx="7886864" cy="2852737"/>
          </a:xfrm>
        </p:spPr>
        <p:txBody>
          <a:bodyPr anchor="b"/>
          <a:lstStyle>
            <a:lvl1pPr>
              <a:defRPr sz="4499"/>
            </a:lvl1pPr>
          </a:lstStyle>
          <a:p>
            <a:r>
              <a:rPr lang="en-US" smtClean="0"/>
              <a:t>Click to edit Master title style</a:t>
            </a:r>
            <a:endParaRPr lang="en-US"/>
          </a:p>
        </p:txBody>
      </p:sp>
      <p:sp>
        <p:nvSpPr>
          <p:cNvPr id="3" name="Text Placeholder 2"/>
          <p:cNvSpPr>
            <a:spLocks noGrp="1"/>
          </p:cNvSpPr>
          <p:nvPr>
            <p:ph type="body" idx="1"/>
          </p:nvPr>
        </p:nvSpPr>
        <p:spPr>
          <a:xfrm>
            <a:off x="623806" y="4589464"/>
            <a:ext cx="7886864" cy="1500187"/>
          </a:xfrm>
        </p:spPr>
        <p:txBody>
          <a:bodyPr/>
          <a:lstStyle>
            <a:lvl1pPr marL="0" indent="0">
              <a:buNone/>
              <a:defRPr sz="1800"/>
            </a:lvl1pPr>
            <a:lvl2pPr marL="342854" indent="0">
              <a:buNone/>
              <a:defRPr sz="1500"/>
            </a:lvl2pPr>
            <a:lvl3pPr marL="685709" indent="0">
              <a:buNone/>
              <a:defRPr sz="1350"/>
            </a:lvl3pPr>
            <a:lvl4pPr marL="1028563" indent="0">
              <a:buNone/>
              <a:defRPr sz="1200"/>
            </a:lvl4pPr>
            <a:lvl5pPr marL="1371417" indent="0">
              <a:buNone/>
              <a:defRPr sz="1200"/>
            </a:lvl5pPr>
            <a:lvl6pPr marL="1714271" indent="0">
              <a:buNone/>
              <a:defRPr sz="1200"/>
            </a:lvl6pPr>
            <a:lvl7pPr marL="2057126" indent="0">
              <a:buNone/>
              <a:defRPr sz="1200"/>
            </a:lvl7pPr>
            <a:lvl8pPr marL="2399980" indent="0">
              <a:buNone/>
              <a:defRPr sz="1200"/>
            </a:lvl8pPr>
            <a:lvl9pPr marL="2742834" indent="0">
              <a:buNone/>
              <a:defRPr sz="12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a:lvl1pPr>
          </a:lstStyle>
          <a:p>
            <a:fld id="{FF9CD428-CF57-4446-80BB-701F279B9D3D}" type="slidenum">
              <a:rPr lang="en-US" altLang="en-US"/>
              <a:pPr/>
              <a:t>‹#›</a:t>
            </a:fld>
            <a:endParaRPr lang="en-US" altLang="en-US"/>
          </a:p>
        </p:txBody>
      </p:sp>
    </p:spTree>
    <p:extLst>
      <p:ext uri="{BB962C8B-B14F-4D97-AF65-F5344CB8AC3E}">
        <p14:creationId xmlns:p14="http://schemas.microsoft.com/office/powerpoint/2010/main" val="17067900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1904" y="1873250"/>
            <a:ext cx="4219025" cy="4491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5214" y="1873250"/>
            <a:ext cx="4220216" cy="4491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a:lvl1pPr>
          </a:lstStyle>
          <a:p>
            <a:fld id="{01BE5E01-09E8-F94A-A6C6-8EA2658711CF}" type="slidenum">
              <a:rPr lang="en-US" altLang="en-US"/>
              <a:pPr/>
              <a:t>‹#›</a:t>
            </a:fld>
            <a:endParaRPr lang="en-US" altLang="en-US"/>
          </a:p>
        </p:txBody>
      </p:sp>
    </p:spTree>
    <p:extLst>
      <p:ext uri="{BB962C8B-B14F-4D97-AF65-F5344CB8AC3E}">
        <p14:creationId xmlns:p14="http://schemas.microsoft.com/office/powerpoint/2010/main" val="16350519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759" y="365126"/>
            <a:ext cx="7886863"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760" y="1681163"/>
            <a:ext cx="3867836" cy="823912"/>
          </a:xfrm>
        </p:spPr>
        <p:txBody>
          <a:bodyPr anchor="b"/>
          <a:lstStyle>
            <a:lvl1pPr marL="0" indent="0">
              <a:buNone/>
              <a:defRPr sz="1800" b="1"/>
            </a:lvl1pPr>
            <a:lvl2pPr marL="342854" indent="0">
              <a:buNone/>
              <a:defRPr sz="1500" b="1"/>
            </a:lvl2pPr>
            <a:lvl3pPr marL="685709" indent="0">
              <a:buNone/>
              <a:defRPr sz="1350" b="1"/>
            </a:lvl3pPr>
            <a:lvl4pPr marL="1028563" indent="0">
              <a:buNone/>
              <a:defRPr sz="1200" b="1"/>
            </a:lvl4pPr>
            <a:lvl5pPr marL="1371417" indent="0">
              <a:buNone/>
              <a:defRPr sz="1200" b="1"/>
            </a:lvl5pPr>
            <a:lvl6pPr marL="1714271" indent="0">
              <a:buNone/>
              <a:defRPr sz="1200" b="1"/>
            </a:lvl6pPr>
            <a:lvl7pPr marL="2057126" indent="0">
              <a:buNone/>
              <a:defRPr sz="1200" b="1"/>
            </a:lvl7pPr>
            <a:lvl8pPr marL="2399980" indent="0">
              <a:buNone/>
              <a:defRPr sz="1200" b="1"/>
            </a:lvl8pPr>
            <a:lvl9pPr marL="2742834"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760" y="2505075"/>
            <a:ext cx="386783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738" y="1681163"/>
            <a:ext cx="3886884" cy="823912"/>
          </a:xfrm>
        </p:spPr>
        <p:txBody>
          <a:bodyPr anchor="b"/>
          <a:lstStyle>
            <a:lvl1pPr marL="0" indent="0">
              <a:buNone/>
              <a:defRPr sz="1800" b="1"/>
            </a:lvl1pPr>
            <a:lvl2pPr marL="342854" indent="0">
              <a:buNone/>
              <a:defRPr sz="1500" b="1"/>
            </a:lvl2pPr>
            <a:lvl3pPr marL="685709" indent="0">
              <a:buNone/>
              <a:defRPr sz="1350" b="1"/>
            </a:lvl3pPr>
            <a:lvl4pPr marL="1028563" indent="0">
              <a:buNone/>
              <a:defRPr sz="1200" b="1"/>
            </a:lvl4pPr>
            <a:lvl5pPr marL="1371417" indent="0">
              <a:buNone/>
              <a:defRPr sz="1200" b="1"/>
            </a:lvl5pPr>
            <a:lvl6pPr marL="1714271" indent="0">
              <a:buNone/>
              <a:defRPr sz="1200" b="1"/>
            </a:lvl6pPr>
            <a:lvl7pPr marL="2057126" indent="0">
              <a:buNone/>
              <a:defRPr sz="1200" b="1"/>
            </a:lvl7pPr>
            <a:lvl8pPr marL="2399980" indent="0">
              <a:buNone/>
              <a:defRPr sz="1200" b="1"/>
            </a:lvl8pPr>
            <a:lvl9pPr marL="2742834"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738" y="2505075"/>
            <a:ext cx="3886884"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a:lvl1pPr>
          </a:lstStyle>
          <a:p>
            <a:fld id="{A786406F-86E1-204B-8A5D-BC70DD21782B}" type="slidenum">
              <a:rPr lang="en-US" altLang="en-US"/>
              <a:pPr/>
              <a:t>‹#›</a:t>
            </a:fld>
            <a:endParaRPr lang="en-US" altLang="en-US"/>
          </a:p>
        </p:txBody>
      </p:sp>
    </p:spTree>
    <p:extLst>
      <p:ext uri="{BB962C8B-B14F-4D97-AF65-F5344CB8AC3E}">
        <p14:creationId xmlns:p14="http://schemas.microsoft.com/office/powerpoint/2010/main" val="2135768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a:lvl1pPr>
          </a:lstStyle>
          <a:p>
            <a:fld id="{07E60B26-23F8-1F4B-B092-50AD6F7D1AE4}" type="slidenum">
              <a:rPr lang="en-US" altLang="en-US"/>
              <a:pPr/>
              <a:t>‹#›</a:t>
            </a:fld>
            <a:endParaRPr lang="en-US" altLang="en-US"/>
          </a:p>
        </p:txBody>
      </p:sp>
    </p:spTree>
    <p:extLst>
      <p:ext uri="{BB962C8B-B14F-4D97-AF65-F5344CB8AC3E}">
        <p14:creationId xmlns:p14="http://schemas.microsoft.com/office/powerpoint/2010/main" val="785915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A551CD7-C75E-4E35-84C7-95030B811F3D}" type="datetime1">
              <a:rPr lang="en-US" smtClean="0"/>
              <a:pPr>
                <a:defRPr/>
              </a:pPr>
              <a:t>9/23/15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830603-BE79-4FD4-AA0C-9D28903C81F2}"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604EEDC4-7C8D-574B-8477-E9AF4A4369A4}" type="slidenum">
              <a:rPr lang="en-US" altLang="en-US"/>
              <a:pPr/>
              <a:t>‹#›</a:t>
            </a:fld>
            <a:endParaRPr lang="en-US" altLang="en-US"/>
          </a:p>
        </p:txBody>
      </p:sp>
    </p:spTree>
    <p:extLst>
      <p:ext uri="{BB962C8B-B14F-4D97-AF65-F5344CB8AC3E}">
        <p14:creationId xmlns:p14="http://schemas.microsoft.com/office/powerpoint/2010/main" val="8961794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759" y="457200"/>
            <a:ext cx="2948794"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6885" y="987426"/>
            <a:ext cx="4629737"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759" y="2057400"/>
            <a:ext cx="2948794" cy="3811588"/>
          </a:xfrm>
        </p:spPr>
        <p:txBody>
          <a:bodyPr/>
          <a:lstStyle>
            <a:lvl1pPr marL="0" indent="0">
              <a:buNone/>
              <a:defRPr sz="1200"/>
            </a:lvl1pPr>
            <a:lvl2pPr marL="342854" indent="0">
              <a:buNone/>
              <a:defRPr sz="1050"/>
            </a:lvl2pPr>
            <a:lvl3pPr marL="685709" indent="0">
              <a:buNone/>
              <a:defRPr sz="900"/>
            </a:lvl3pPr>
            <a:lvl4pPr marL="1028563" indent="0">
              <a:buNone/>
              <a:defRPr sz="750"/>
            </a:lvl4pPr>
            <a:lvl5pPr marL="1371417" indent="0">
              <a:buNone/>
              <a:defRPr sz="750"/>
            </a:lvl5pPr>
            <a:lvl6pPr marL="1714271" indent="0">
              <a:buNone/>
              <a:defRPr sz="750"/>
            </a:lvl6pPr>
            <a:lvl7pPr marL="2057126" indent="0">
              <a:buNone/>
              <a:defRPr sz="750"/>
            </a:lvl7pPr>
            <a:lvl8pPr marL="2399980" indent="0">
              <a:buNone/>
              <a:defRPr sz="750"/>
            </a:lvl8pPr>
            <a:lvl9pPr marL="2742834" indent="0">
              <a:buNone/>
              <a:defRPr sz="75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lvl1pPr>
          </a:lstStyle>
          <a:p>
            <a:fld id="{A5777109-14E8-3B4E-A410-1EEBF5AFE86C}" type="slidenum">
              <a:rPr lang="en-US" altLang="en-US"/>
              <a:pPr/>
              <a:t>‹#›</a:t>
            </a:fld>
            <a:endParaRPr lang="en-US" altLang="en-US"/>
          </a:p>
        </p:txBody>
      </p:sp>
    </p:spTree>
    <p:extLst>
      <p:ext uri="{BB962C8B-B14F-4D97-AF65-F5344CB8AC3E}">
        <p14:creationId xmlns:p14="http://schemas.microsoft.com/office/powerpoint/2010/main" val="21328852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759" y="457200"/>
            <a:ext cx="2948794"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6885" y="987426"/>
            <a:ext cx="4629737" cy="4873625"/>
          </a:xfrm>
        </p:spPr>
        <p:txBody>
          <a:bodyPr/>
          <a:lstStyle>
            <a:lvl1pPr marL="0" indent="0">
              <a:buNone/>
              <a:defRPr sz="2400"/>
            </a:lvl1pPr>
            <a:lvl2pPr marL="342854" indent="0">
              <a:buNone/>
              <a:defRPr sz="2100"/>
            </a:lvl2pPr>
            <a:lvl3pPr marL="685709" indent="0">
              <a:buNone/>
              <a:defRPr sz="1800"/>
            </a:lvl3pPr>
            <a:lvl4pPr marL="1028563" indent="0">
              <a:buNone/>
              <a:defRPr sz="1500"/>
            </a:lvl4pPr>
            <a:lvl5pPr marL="1371417" indent="0">
              <a:buNone/>
              <a:defRPr sz="1500"/>
            </a:lvl5pPr>
            <a:lvl6pPr marL="1714271" indent="0">
              <a:buNone/>
              <a:defRPr sz="1500"/>
            </a:lvl6pPr>
            <a:lvl7pPr marL="2057126" indent="0">
              <a:buNone/>
              <a:defRPr sz="1500"/>
            </a:lvl7pPr>
            <a:lvl8pPr marL="2399980" indent="0">
              <a:buNone/>
              <a:defRPr sz="1500"/>
            </a:lvl8pPr>
            <a:lvl9pPr marL="2742834" indent="0">
              <a:buNone/>
              <a:defRPr sz="1500"/>
            </a:lvl9pPr>
          </a:lstStyle>
          <a:p>
            <a:endParaRPr lang="en-US"/>
          </a:p>
        </p:txBody>
      </p:sp>
      <p:sp>
        <p:nvSpPr>
          <p:cNvPr id="4" name="Text Placeholder 3"/>
          <p:cNvSpPr>
            <a:spLocks noGrp="1"/>
          </p:cNvSpPr>
          <p:nvPr>
            <p:ph type="body" sz="half" idx="2"/>
          </p:nvPr>
        </p:nvSpPr>
        <p:spPr>
          <a:xfrm>
            <a:off x="629759" y="2057400"/>
            <a:ext cx="2948794" cy="3811588"/>
          </a:xfrm>
        </p:spPr>
        <p:txBody>
          <a:bodyPr/>
          <a:lstStyle>
            <a:lvl1pPr marL="0" indent="0">
              <a:buNone/>
              <a:defRPr sz="1200"/>
            </a:lvl1pPr>
            <a:lvl2pPr marL="342854" indent="0">
              <a:buNone/>
              <a:defRPr sz="1050"/>
            </a:lvl2pPr>
            <a:lvl3pPr marL="685709" indent="0">
              <a:buNone/>
              <a:defRPr sz="900"/>
            </a:lvl3pPr>
            <a:lvl4pPr marL="1028563" indent="0">
              <a:buNone/>
              <a:defRPr sz="750"/>
            </a:lvl4pPr>
            <a:lvl5pPr marL="1371417" indent="0">
              <a:buNone/>
              <a:defRPr sz="750"/>
            </a:lvl5pPr>
            <a:lvl6pPr marL="1714271" indent="0">
              <a:buNone/>
              <a:defRPr sz="750"/>
            </a:lvl6pPr>
            <a:lvl7pPr marL="2057126" indent="0">
              <a:buNone/>
              <a:defRPr sz="750"/>
            </a:lvl7pPr>
            <a:lvl8pPr marL="2399980" indent="0">
              <a:buNone/>
              <a:defRPr sz="750"/>
            </a:lvl8pPr>
            <a:lvl9pPr marL="2742834" indent="0">
              <a:buNone/>
              <a:defRPr sz="75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lvl1pPr>
          </a:lstStyle>
          <a:p>
            <a:fld id="{13CD0CE5-0469-DA4F-8F76-7466FC2FAB40}" type="slidenum">
              <a:rPr lang="en-US" altLang="en-US"/>
              <a:pPr/>
              <a:t>‹#›</a:t>
            </a:fld>
            <a:endParaRPr lang="en-US" altLang="en-US"/>
          </a:p>
        </p:txBody>
      </p:sp>
    </p:spTree>
    <p:extLst>
      <p:ext uri="{BB962C8B-B14F-4D97-AF65-F5344CB8AC3E}">
        <p14:creationId xmlns:p14="http://schemas.microsoft.com/office/powerpoint/2010/main" val="166784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1A964C60-2F16-634E-B807-AD3837869B8E}" type="slidenum">
              <a:rPr lang="en-US" altLang="en-US"/>
              <a:pPr/>
              <a:t>‹#›</a:t>
            </a:fld>
            <a:endParaRPr lang="en-US" altLang="en-US"/>
          </a:p>
        </p:txBody>
      </p:sp>
    </p:spTree>
    <p:extLst>
      <p:ext uri="{BB962C8B-B14F-4D97-AF65-F5344CB8AC3E}">
        <p14:creationId xmlns:p14="http://schemas.microsoft.com/office/powerpoint/2010/main" val="13168405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7346" y="419100"/>
            <a:ext cx="2138084" cy="59451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0714" y="419100"/>
            <a:ext cx="6302348" cy="59451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B7B459E6-1541-834F-9D0B-C0BB05241E58}" type="slidenum">
              <a:rPr lang="en-US" altLang="en-US"/>
              <a:pPr/>
              <a:t>‹#›</a:t>
            </a:fld>
            <a:endParaRPr lang="en-US" altLang="en-US"/>
          </a:p>
        </p:txBody>
      </p:sp>
    </p:spTree>
    <p:extLst>
      <p:ext uri="{BB962C8B-B14F-4D97-AF65-F5344CB8AC3E}">
        <p14:creationId xmlns:p14="http://schemas.microsoft.com/office/powerpoint/2010/main" val="20605636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Shape 20"/>
          <p:cNvSpPr>
            <a:spLocks noGrp="1"/>
          </p:cNvSpPr>
          <p:nvPr>
            <p:ph type="title"/>
          </p:nvPr>
        </p:nvSpPr>
        <p:spPr>
          <a:xfrm>
            <a:off x="261195" y="419695"/>
            <a:ext cx="6168182" cy="389466"/>
          </a:xfrm>
          <a:prstGeom prst="rect">
            <a:avLst/>
          </a:prstGeom>
        </p:spPr>
        <p:txBody>
          <a:bodyPr/>
          <a:lstStyle/>
          <a:p>
            <a:pPr lvl="0"/>
            <a:r>
              <a:rPr/>
              <a:t>Title Text</a:t>
            </a:r>
          </a:p>
        </p:txBody>
      </p:sp>
      <p:sp>
        <p:nvSpPr>
          <p:cNvPr id="21" name="Shape 21"/>
          <p:cNvSpPr>
            <a:spLocks noGrp="1"/>
          </p:cNvSpPr>
          <p:nvPr>
            <p:ph type="body" idx="1"/>
          </p:nvPr>
        </p:nvSpPr>
        <p:spPr>
          <a:prstGeom prst="rect">
            <a:avLst/>
          </a:prstGeom>
        </p:spPr>
        <p:txBody>
          <a:bodyPr/>
          <a:lstStyle/>
          <a:p>
            <a:pPr lvl="0"/>
            <a:r>
              <a:rPr/>
              <a:t>Body Level One</a:t>
            </a:r>
          </a:p>
          <a:p>
            <a:pPr lvl="1"/>
            <a:r>
              <a:rPr/>
              <a:t>Body Level Two</a:t>
            </a:r>
          </a:p>
          <a:p>
            <a:pPr lvl="2"/>
            <a:r>
              <a:rPr/>
              <a:t>Body Level Three</a:t>
            </a:r>
          </a:p>
          <a:p>
            <a:pPr lvl="3"/>
            <a:r>
              <a:rPr/>
              <a:t>Body Level Four</a:t>
            </a:r>
          </a:p>
          <a:p>
            <a:pPr lvl="4"/>
            <a:r>
              <a:rPr/>
              <a:t>Body Level Five</a:t>
            </a:r>
          </a:p>
        </p:txBody>
      </p:sp>
      <p:sp>
        <p:nvSpPr>
          <p:cNvPr id="4" name="Shape 22"/>
          <p:cNvSpPr>
            <a:spLocks noGrp="1"/>
          </p:cNvSpPr>
          <p:nvPr>
            <p:ph type="sldNum" sz="quarter" idx="10"/>
          </p:nvPr>
        </p:nvSpPr>
        <p:spPr>
          <a:xfrm>
            <a:off x="182165" y="6537325"/>
            <a:ext cx="366713" cy="184150"/>
          </a:xfrm>
          <a:prstGeom prst="rect">
            <a:avLst/>
          </a:prstGeom>
        </p:spPr>
        <p:txBody>
          <a:bodyPr vert="horz" wrap="square" lIns="91440" tIns="45720" rIns="91440" bIns="45720" numCol="1" anchor="t" anchorCtr="0" compatLnSpc="1">
            <a:prstTxWarp prst="textNoShape">
              <a:avLst/>
            </a:prstTxWarp>
          </a:bodyPr>
          <a:lstStyle>
            <a:lvl1pPr defTabSz="685709" eaLnBrk="1" hangingPunct="1">
              <a:defRPr/>
            </a:lvl1pPr>
          </a:lstStyle>
          <a:p>
            <a:fld id="{9D43B4CE-F091-3D41-B908-C3A47AD5C8E8}" type="slidenum">
              <a:rPr lang="en-US" altLang="en-US"/>
              <a:pPr/>
              <a:t>‹#›</a:t>
            </a:fld>
            <a:endParaRPr lang="en-US" altLang="en-US"/>
          </a:p>
        </p:txBody>
      </p:sp>
    </p:spTree>
    <p:extLst>
      <p:ext uri="{BB962C8B-B14F-4D97-AF65-F5344CB8AC3E}">
        <p14:creationId xmlns:p14="http://schemas.microsoft.com/office/powerpoint/2010/main" val="187072589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ED2274B-6075-45E1-BF7C-81D40422A189}" type="datetime1">
              <a:rPr lang="en-US" smtClean="0"/>
              <a:pPr>
                <a:defRPr/>
              </a:pPr>
              <a:t>9/23/15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6579543-C442-424E-87F4-F7CF52FF97E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967A2AA6-36DA-4A59-8CB8-E70CDB6C5682}" type="datetime1">
              <a:rPr lang="en-US" smtClean="0"/>
              <a:pPr>
                <a:defRPr/>
              </a:pPr>
              <a:t>9/23/15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DAA6BA4F-FDED-4475-9624-08B9B341FBC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A11DDDCE-D5E9-4CC7-B01A-1A99C456D3DA}" type="datetime1">
              <a:rPr lang="en-US" smtClean="0"/>
              <a:pPr>
                <a:defRPr/>
              </a:pPr>
              <a:t>9/23/15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2656190-EADB-44BF-AE6D-C94FA8C6BE5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2875851-70D1-4E2F-834C-6D65E1CBA184}" type="datetime1">
              <a:rPr lang="en-US" smtClean="0"/>
              <a:pPr>
                <a:defRPr/>
              </a:pPr>
              <a:t>9/23/15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648915D5-F7A9-4C10-8AB7-6A4A72AC478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CEE688F-2C7F-4874-A3EB-42BC955CD309}" type="datetime1">
              <a:rPr lang="en-US" smtClean="0"/>
              <a:pPr>
                <a:defRPr/>
              </a:pPr>
              <a:t>9/23/15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EAB43BD-F9B3-42B6-AA6E-424028A22A6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E9E5DAF-9430-411B-B5B4-32BC13CCEABB}" type="datetime1">
              <a:rPr lang="en-US" smtClean="0"/>
              <a:pPr>
                <a:defRPr/>
              </a:pPr>
              <a:t>9/23/15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2931F16-3309-42AB-BFB9-DDF78861E7B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3.xml"/><Relationship Id="rId13" Type="http://schemas.openxmlformats.org/officeDocument/2006/relationships/image" Target="../media/image3.png"/><Relationship Id="rId14"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4.xml"/><Relationship Id="rId14" Type="http://schemas.openxmlformats.org/officeDocument/2006/relationships/image" Target="../media/image3.png"/><Relationship Id="rId15" Type="http://schemas.openxmlformats.org/officeDocument/2006/relationships/image" Target="../media/image4.png"/><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AA181A6D-AC69-4C15-9E4D-F5C666B3E5E5}" type="datetime1">
              <a:rPr lang="en-US" smtClean="0"/>
              <a:pPr>
                <a:defRPr/>
              </a:pPr>
              <a:t>9/23/15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EBB91DB1-18E7-4D9C-B7D4-1F4EEB416BA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1" y="1600202"/>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3"/>
          <p:cNvSpPr>
            <a:spLocks noGrp="1"/>
          </p:cNvSpPr>
          <p:nvPr>
            <p:ph type="ftr" sz="quarter" idx="3"/>
          </p:nvPr>
        </p:nvSpPr>
        <p:spPr>
          <a:xfrm>
            <a:off x="3124201" y="6492877"/>
            <a:ext cx="2895600" cy="365125"/>
          </a:xfrm>
          <a:prstGeom prst="rect">
            <a:avLst/>
          </a:prstGeom>
        </p:spPr>
        <p:txBody>
          <a:bodyPr vert="horz" wrap="square" lIns="91440" tIns="45720" rIns="91440" bIns="45720" numCol="1" anchor="ctr" anchorCtr="0" compatLnSpc="1">
            <a:prstTxWarp prst="textNoShape">
              <a:avLst/>
            </a:prstTxWarp>
          </a:bodyPr>
          <a:lstStyle>
            <a:lvl1pPr algn="ctr" defTabSz="685709" eaLnBrk="1" hangingPunct="1">
              <a:defRPr sz="750">
                <a:solidFill>
                  <a:srgbClr val="898989"/>
                </a:solidFill>
              </a:defRPr>
            </a:lvl1pPr>
          </a:lstStyle>
          <a:p>
            <a:endParaRPr lang="en-US" altLang="en-US" smtClean="0">
              <a:ea typeface="MS Gothic" charset="-128"/>
              <a:cs typeface="MS Gothic" charset="-128"/>
            </a:endParaRPr>
          </a:p>
        </p:txBody>
      </p:sp>
    </p:spTree>
    <p:extLst>
      <p:ext uri="{BB962C8B-B14F-4D97-AF65-F5344CB8AC3E}">
        <p14:creationId xmlns:p14="http://schemas.microsoft.com/office/powerpoint/2010/main" val="389040743"/>
      </p:ext>
    </p:extLst>
  </p:cSld>
  <p:clrMap bg1="lt1" tx1="dk1" bg2="lt2" tx2="dk2" accent1="accent1" accent2="accent2" accent3="accent3" accent4="accent4" accent5="accent5" accent6="accent6" hlink="hlink" folHlink="folHlink"/>
  <p:sldLayoutIdLst>
    <p:sldLayoutId id="2147483661" r:id="rId1"/>
  </p:sldLayoutIdLst>
  <p:transition spd="med">
    <p:fade/>
  </p:transition>
  <p:timing>
    <p:tnLst>
      <p:par>
        <p:cTn id="1" dur="indefinite" restart="never" nodeType="tmRoot"/>
      </p:par>
    </p:tnLst>
  </p:timing>
  <p:txStyles>
    <p:titleStyle>
      <a:lvl1pPr algn="l" defTabSz="342854" rtl="0" fontAlgn="base">
        <a:spcBef>
          <a:spcPct val="0"/>
        </a:spcBef>
        <a:spcAft>
          <a:spcPct val="0"/>
        </a:spcAft>
        <a:defRPr sz="1800" b="1" spc="-22">
          <a:solidFill>
            <a:schemeClr val="tx1"/>
          </a:solidFill>
          <a:latin typeface="+mj-lt"/>
          <a:ea typeface="+mj-ea"/>
          <a:cs typeface="+mj-cs"/>
        </a:defRPr>
      </a:lvl1pPr>
      <a:lvl2pPr algn="l" defTabSz="342854" rtl="0" fontAlgn="base">
        <a:spcBef>
          <a:spcPct val="0"/>
        </a:spcBef>
        <a:spcAft>
          <a:spcPct val="0"/>
        </a:spcAft>
        <a:defRPr sz="1800" b="1">
          <a:solidFill>
            <a:schemeClr val="tx1"/>
          </a:solidFill>
          <a:latin typeface="Arial" charset="0"/>
        </a:defRPr>
      </a:lvl2pPr>
      <a:lvl3pPr algn="l" defTabSz="342854" rtl="0" fontAlgn="base">
        <a:spcBef>
          <a:spcPct val="0"/>
        </a:spcBef>
        <a:spcAft>
          <a:spcPct val="0"/>
        </a:spcAft>
        <a:defRPr sz="1800" b="1">
          <a:solidFill>
            <a:schemeClr val="tx1"/>
          </a:solidFill>
          <a:latin typeface="Arial" charset="0"/>
        </a:defRPr>
      </a:lvl3pPr>
      <a:lvl4pPr algn="l" defTabSz="342854" rtl="0" fontAlgn="base">
        <a:spcBef>
          <a:spcPct val="0"/>
        </a:spcBef>
        <a:spcAft>
          <a:spcPct val="0"/>
        </a:spcAft>
        <a:defRPr sz="1800" b="1">
          <a:solidFill>
            <a:schemeClr val="tx1"/>
          </a:solidFill>
          <a:latin typeface="Arial" charset="0"/>
        </a:defRPr>
      </a:lvl4pPr>
      <a:lvl5pPr algn="l" defTabSz="342854" rtl="0" fontAlgn="base">
        <a:spcBef>
          <a:spcPct val="0"/>
        </a:spcBef>
        <a:spcAft>
          <a:spcPct val="0"/>
        </a:spcAft>
        <a:defRPr sz="1800" b="1">
          <a:solidFill>
            <a:schemeClr val="tx1"/>
          </a:solidFill>
          <a:latin typeface="Arial" charset="0"/>
        </a:defRPr>
      </a:lvl5pPr>
      <a:lvl6pPr marL="342854" algn="l" defTabSz="342854" rtl="0" fontAlgn="base">
        <a:spcBef>
          <a:spcPct val="0"/>
        </a:spcBef>
        <a:spcAft>
          <a:spcPct val="0"/>
        </a:spcAft>
        <a:defRPr sz="1800" b="1">
          <a:solidFill>
            <a:schemeClr val="tx1"/>
          </a:solidFill>
          <a:latin typeface="Arial" charset="0"/>
        </a:defRPr>
      </a:lvl6pPr>
      <a:lvl7pPr marL="685709" algn="l" defTabSz="342854" rtl="0" fontAlgn="base">
        <a:spcBef>
          <a:spcPct val="0"/>
        </a:spcBef>
        <a:spcAft>
          <a:spcPct val="0"/>
        </a:spcAft>
        <a:defRPr sz="1800" b="1">
          <a:solidFill>
            <a:schemeClr val="tx1"/>
          </a:solidFill>
          <a:latin typeface="Arial" charset="0"/>
        </a:defRPr>
      </a:lvl7pPr>
      <a:lvl8pPr marL="1028563" algn="l" defTabSz="342854" rtl="0" fontAlgn="base">
        <a:spcBef>
          <a:spcPct val="0"/>
        </a:spcBef>
        <a:spcAft>
          <a:spcPct val="0"/>
        </a:spcAft>
        <a:defRPr sz="1800" b="1">
          <a:solidFill>
            <a:schemeClr val="tx1"/>
          </a:solidFill>
          <a:latin typeface="Arial" charset="0"/>
        </a:defRPr>
      </a:lvl8pPr>
      <a:lvl9pPr marL="1371417" algn="l" defTabSz="342854" rtl="0" fontAlgn="base">
        <a:spcBef>
          <a:spcPct val="0"/>
        </a:spcBef>
        <a:spcAft>
          <a:spcPct val="0"/>
        </a:spcAft>
        <a:defRPr sz="1800" b="1">
          <a:solidFill>
            <a:schemeClr val="tx1"/>
          </a:solidFill>
          <a:latin typeface="Arial" charset="0"/>
        </a:defRPr>
      </a:lvl9pPr>
    </p:titleStyle>
    <p:bodyStyle>
      <a:lvl1pPr marL="257141" indent="-257141" algn="l" defTabSz="342854" rtl="0" fontAlgn="base">
        <a:spcBef>
          <a:spcPct val="20000"/>
        </a:spcBef>
        <a:spcAft>
          <a:spcPct val="0"/>
        </a:spcAft>
        <a:buFont typeface="Arial" charset="0"/>
        <a:buChar char="•"/>
        <a:defRPr sz="1200" spc="-22">
          <a:solidFill>
            <a:schemeClr val="tx1"/>
          </a:solidFill>
          <a:latin typeface="Arial"/>
          <a:ea typeface="+mn-ea"/>
          <a:cs typeface="+mn-cs"/>
        </a:defRPr>
      </a:lvl1pPr>
      <a:lvl2pPr marL="557138" indent="-214284" algn="l" defTabSz="342854" rtl="0" fontAlgn="base">
        <a:spcBef>
          <a:spcPct val="20000"/>
        </a:spcBef>
        <a:spcAft>
          <a:spcPct val="0"/>
        </a:spcAft>
        <a:buFont typeface="Arial" charset="0"/>
        <a:buChar char="–"/>
        <a:defRPr sz="1050" spc="-22">
          <a:solidFill>
            <a:schemeClr val="tx1"/>
          </a:solidFill>
          <a:latin typeface="Arial"/>
          <a:ea typeface="+mn-ea"/>
          <a:cs typeface="+mn-cs"/>
        </a:defRPr>
      </a:lvl2pPr>
      <a:lvl3pPr marL="857136" indent="-171427" algn="l" defTabSz="342854" rtl="0" fontAlgn="base">
        <a:spcBef>
          <a:spcPct val="20000"/>
        </a:spcBef>
        <a:spcAft>
          <a:spcPct val="0"/>
        </a:spcAft>
        <a:buFont typeface="Arial" charset="0"/>
        <a:buChar char="•"/>
        <a:defRPr sz="900" spc="-22">
          <a:solidFill>
            <a:schemeClr val="tx1"/>
          </a:solidFill>
          <a:latin typeface="Arial"/>
          <a:ea typeface="+mn-ea"/>
          <a:cs typeface="+mn-cs"/>
        </a:defRPr>
      </a:lvl3pPr>
      <a:lvl4pPr marL="1199990" indent="-171427" algn="l" defTabSz="342854" rtl="0" fontAlgn="base">
        <a:spcBef>
          <a:spcPct val="20000"/>
        </a:spcBef>
        <a:spcAft>
          <a:spcPct val="0"/>
        </a:spcAft>
        <a:buFont typeface="Arial" charset="0"/>
        <a:buChar char="–"/>
        <a:defRPr sz="825" spc="-22">
          <a:solidFill>
            <a:schemeClr val="tx1"/>
          </a:solidFill>
          <a:latin typeface="Arial"/>
          <a:ea typeface="+mn-ea"/>
          <a:cs typeface="+mn-cs"/>
        </a:defRPr>
      </a:lvl4pPr>
      <a:lvl5pPr marL="1542844" indent="-171427" algn="l" defTabSz="342854" rtl="0" fontAlgn="base">
        <a:spcBef>
          <a:spcPct val="20000"/>
        </a:spcBef>
        <a:spcAft>
          <a:spcPct val="0"/>
        </a:spcAft>
        <a:buFont typeface="Arial" charset="0"/>
        <a:buChar char="»"/>
        <a:defRPr sz="825" spc="-22">
          <a:solidFill>
            <a:schemeClr val="tx1"/>
          </a:solidFill>
          <a:latin typeface="Arial"/>
          <a:ea typeface="+mn-ea"/>
          <a:cs typeface="+mn-cs"/>
        </a:defRPr>
      </a:lvl5pPr>
      <a:lvl6pPr marL="1885699" indent="-171427" algn="l" defTabSz="342854" rtl="0" eaLnBrk="1" latinLnBrk="0" hangingPunct="1">
        <a:spcBef>
          <a:spcPct val="20000"/>
        </a:spcBef>
        <a:buFont typeface="Arial"/>
        <a:buChar char="•"/>
        <a:defRPr sz="1500" kern="1200">
          <a:solidFill>
            <a:schemeClr val="tx1"/>
          </a:solidFill>
          <a:latin typeface="+mn-lt"/>
          <a:ea typeface="+mn-ea"/>
          <a:cs typeface="+mn-cs"/>
        </a:defRPr>
      </a:lvl6pPr>
      <a:lvl7pPr marL="2228553" indent="-171427" algn="l" defTabSz="342854" rtl="0" eaLnBrk="1" latinLnBrk="0" hangingPunct="1">
        <a:spcBef>
          <a:spcPct val="20000"/>
        </a:spcBef>
        <a:buFont typeface="Arial"/>
        <a:buChar char="•"/>
        <a:defRPr sz="1500" kern="1200">
          <a:solidFill>
            <a:schemeClr val="tx1"/>
          </a:solidFill>
          <a:latin typeface="+mn-lt"/>
          <a:ea typeface="+mn-ea"/>
          <a:cs typeface="+mn-cs"/>
        </a:defRPr>
      </a:lvl7pPr>
      <a:lvl8pPr marL="2571407" indent="-171427" algn="l" defTabSz="342854" rtl="0" eaLnBrk="1" latinLnBrk="0" hangingPunct="1">
        <a:spcBef>
          <a:spcPct val="20000"/>
        </a:spcBef>
        <a:buFont typeface="Arial"/>
        <a:buChar char="•"/>
        <a:defRPr sz="1500" kern="1200">
          <a:solidFill>
            <a:schemeClr val="tx1"/>
          </a:solidFill>
          <a:latin typeface="+mn-lt"/>
          <a:ea typeface="+mn-ea"/>
          <a:cs typeface="+mn-cs"/>
        </a:defRPr>
      </a:lvl8pPr>
      <a:lvl9pPr marL="2914261" indent="-171427" algn="l" defTabSz="34285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54" rtl="0" eaLnBrk="1" latinLnBrk="0" hangingPunct="1">
        <a:defRPr sz="1350" kern="1200">
          <a:solidFill>
            <a:schemeClr val="tx1"/>
          </a:solidFill>
          <a:latin typeface="+mn-lt"/>
          <a:ea typeface="+mn-ea"/>
          <a:cs typeface="+mn-cs"/>
        </a:defRPr>
      </a:lvl1pPr>
      <a:lvl2pPr marL="342854" algn="l" defTabSz="342854" rtl="0" eaLnBrk="1" latinLnBrk="0" hangingPunct="1">
        <a:defRPr sz="1350" kern="1200">
          <a:solidFill>
            <a:schemeClr val="tx1"/>
          </a:solidFill>
          <a:latin typeface="+mn-lt"/>
          <a:ea typeface="+mn-ea"/>
          <a:cs typeface="+mn-cs"/>
        </a:defRPr>
      </a:lvl2pPr>
      <a:lvl3pPr marL="685709" algn="l" defTabSz="342854" rtl="0" eaLnBrk="1" latinLnBrk="0" hangingPunct="1">
        <a:defRPr sz="1350" kern="1200">
          <a:solidFill>
            <a:schemeClr val="tx1"/>
          </a:solidFill>
          <a:latin typeface="+mn-lt"/>
          <a:ea typeface="+mn-ea"/>
          <a:cs typeface="+mn-cs"/>
        </a:defRPr>
      </a:lvl3pPr>
      <a:lvl4pPr marL="1028563" algn="l" defTabSz="342854" rtl="0" eaLnBrk="1" latinLnBrk="0" hangingPunct="1">
        <a:defRPr sz="1350" kern="1200">
          <a:solidFill>
            <a:schemeClr val="tx1"/>
          </a:solidFill>
          <a:latin typeface="+mn-lt"/>
          <a:ea typeface="+mn-ea"/>
          <a:cs typeface="+mn-cs"/>
        </a:defRPr>
      </a:lvl4pPr>
      <a:lvl5pPr marL="1371417" algn="l" defTabSz="342854" rtl="0" eaLnBrk="1" latinLnBrk="0" hangingPunct="1">
        <a:defRPr sz="1350" kern="1200">
          <a:solidFill>
            <a:schemeClr val="tx1"/>
          </a:solidFill>
          <a:latin typeface="+mn-lt"/>
          <a:ea typeface="+mn-ea"/>
          <a:cs typeface="+mn-cs"/>
        </a:defRPr>
      </a:lvl5pPr>
      <a:lvl6pPr marL="1714271" algn="l" defTabSz="342854" rtl="0" eaLnBrk="1" latinLnBrk="0" hangingPunct="1">
        <a:defRPr sz="1350" kern="1200">
          <a:solidFill>
            <a:schemeClr val="tx1"/>
          </a:solidFill>
          <a:latin typeface="+mn-lt"/>
          <a:ea typeface="+mn-ea"/>
          <a:cs typeface="+mn-cs"/>
        </a:defRPr>
      </a:lvl6pPr>
      <a:lvl7pPr marL="2057126" algn="l" defTabSz="342854" rtl="0" eaLnBrk="1" latinLnBrk="0" hangingPunct="1">
        <a:defRPr sz="1350" kern="1200">
          <a:solidFill>
            <a:schemeClr val="tx1"/>
          </a:solidFill>
          <a:latin typeface="+mn-lt"/>
          <a:ea typeface="+mn-ea"/>
          <a:cs typeface="+mn-cs"/>
        </a:defRPr>
      </a:lvl7pPr>
      <a:lvl8pPr marL="2399980" algn="l" defTabSz="342854" rtl="0" eaLnBrk="1" latinLnBrk="0" hangingPunct="1">
        <a:defRPr sz="1350" kern="1200">
          <a:solidFill>
            <a:schemeClr val="tx1"/>
          </a:solidFill>
          <a:latin typeface="+mn-lt"/>
          <a:ea typeface="+mn-ea"/>
          <a:cs typeface="+mn-cs"/>
        </a:defRPr>
      </a:lvl8pPr>
      <a:lvl9pPr marL="2742834" algn="l" defTabSz="342854"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Line 1"/>
          <p:cNvSpPr>
            <a:spLocks noChangeShapeType="1"/>
          </p:cNvSpPr>
          <p:nvPr/>
        </p:nvSpPr>
        <p:spPr bwMode="auto">
          <a:xfrm>
            <a:off x="260713" y="549275"/>
            <a:ext cx="8619002" cy="1588"/>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buFont typeface="Times New Roman" charset="0"/>
              <a:buNone/>
            </a:pPr>
            <a:endParaRPr lang="en-US">
              <a:solidFill>
                <a:srgbClr val="000000"/>
              </a:solidFill>
              <a:cs typeface="MS PGothic"/>
            </a:endParaRPr>
          </a:p>
        </p:txBody>
      </p:sp>
      <p:sp>
        <p:nvSpPr>
          <p:cNvPr id="3074" name="Rectangle 2"/>
          <p:cNvSpPr>
            <a:spLocks noChangeArrowheads="1"/>
          </p:cNvSpPr>
          <p:nvPr/>
        </p:nvSpPr>
        <p:spPr bwMode="auto">
          <a:xfrm>
            <a:off x="5915446" y="6481764"/>
            <a:ext cx="3054746" cy="177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9111" tIns="51563" rIns="69111" bIns="34556">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336902">
              <a:lnSpc>
                <a:spcPct val="87000"/>
              </a:lnSpc>
              <a:buSzPct val="100000"/>
            </a:pPr>
            <a:r>
              <a:rPr lang="en-US" altLang="en-US" sz="675">
                <a:ea typeface="ＭＳ Ｐゴシック" charset="-128"/>
                <a:cs typeface="ＭＳ Ｐゴシック" charset="-128"/>
              </a:rPr>
              <a:t>© 2015 IBM Corporation</a:t>
            </a:r>
          </a:p>
        </p:txBody>
      </p:sp>
      <p:sp>
        <p:nvSpPr>
          <p:cNvPr id="3075" name="Rectangle 3"/>
          <p:cNvSpPr>
            <a:spLocks noChangeArrowheads="1"/>
          </p:cNvSpPr>
          <p:nvPr/>
        </p:nvSpPr>
        <p:spPr bwMode="auto">
          <a:xfrm>
            <a:off x="171428" y="6456363"/>
            <a:ext cx="552378"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buFont typeface="Times New Roman" charset="0"/>
              <a:buNone/>
            </a:pPr>
            <a:endParaRPr lang="en-US">
              <a:solidFill>
                <a:srgbClr val="000000"/>
              </a:solidFill>
              <a:cs typeface="MS PGothic"/>
            </a:endParaRPr>
          </a:p>
        </p:txBody>
      </p:sp>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2618" y="338139"/>
            <a:ext cx="1060708" cy="161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7"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46387" y="263525"/>
            <a:ext cx="923805" cy="241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8" name="Rectangle 6"/>
          <p:cNvSpPr>
            <a:spLocks noGrp="1" noChangeArrowheads="1"/>
          </p:cNvSpPr>
          <p:nvPr>
            <p:ph type="title"/>
          </p:nvPr>
        </p:nvSpPr>
        <p:spPr bwMode="auto">
          <a:xfrm>
            <a:off x="260713" y="419100"/>
            <a:ext cx="6163063"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p>
            <a:pPr lvl="0"/>
            <a:r>
              <a:rPr lang="en-GB" altLang="en-US"/>
              <a:t>Click to edit the title text format</a:t>
            </a:r>
          </a:p>
        </p:txBody>
      </p:sp>
      <p:sp>
        <p:nvSpPr>
          <p:cNvPr id="3079" name="Rectangle 7"/>
          <p:cNvSpPr>
            <a:spLocks noGrp="1" noChangeArrowheads="1"/>
          </p:cNvSpPr>
          <p:nvPr>
            <p:ph type="body" idx="1"/>
          </p:nvPr>
        </p:nvSpPr>
        <p:spPr bwMode="auto">
          <a:xfrm>
            <a:off x="261903" y="1873250"/>
            <a:ext cx="8553527" cy="4491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3080" name="Rectangle 8"/>
          <p:cNvSpPr>
            <a:spLocks noGrp="1" noChangeArrowheads="1"/>
          </p:cNvSpPr>
          <p:nvPr>
            <p:ph type="sldNum"/>
          </p:nvPr>
        </p:nvSpPr>
        <p:spPr bwMode="auto">
          <a:xfrm>
            <a:off x="182143" y="6537325"/>
            <a:ext cx="363093"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hangingPunct="1">
              <a:lnSpc>
                <a:spcPct val="87000"/>
              </a:lnSpc>
              <a:buClrTx/>
              <a:buFontTx/>
              <a:buNone/>
              <a:defRPr>
                <a:ea typeface="Lucida Sans Unicode" charset="0"/>
                <a:cs typeface="Lucida Sans Unicode" charset="0"/>
              </a:defRPr>
            </a:lvl1pPr>
          </a:lstStyle>
          <a:p>
            <a:pPr defTabSz="336902">
              <a:buSzPct val="100000"/>
            </a:pPr>
            <a:fld id="{FD4AFBDF-3033-D94E-89E2-C0108085FE00}" type="slidenum">
              <a:rPr lang="en-US" altLang="en-US" smtClean="0">
                <a:solidFill>
                  <a:srgbClr val="000000"/>
                </a:solidFill>
              </a:rPr>
              <a:pPr defTabSz="336902">
                <a:buSzPct val="100000"/>
              </a:pPr>
              <a:t>‹#›</a:t>
            </a:fld>
            <a:endParaRPr lang="en-US" altLang="en-US">
              <a:solidFill>
                <a:srgbClr val="000000"/>
              </a:solidFill>
            </a:endParaRPr>
          </a:p>
        </p:txBody>
      </p:sp>
    </p:spTree>
    <p:extLst>
      <p:ext uri="{BB962C8B-B14F-4D97-AF65-F5344CB8AC3E}">
        <p14:creationId xmlns:p14="http://schemas.microsoft.com/office/powerpoint/2010/main" val="104338877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p:titleStyle>
    <p:body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09" rtl="0" eaLnBrk="1" latinLnBrk="0" hangingPunct="1">
        <a:defRPr sz="1350" kern="1200">
          <a:solidFill>
            <a:schemeClr val="tx1"/>
          </a:solidFill>
          <a:latin typeface="+mn-lt"/>
          <a:ea typeface="+mn-ea"/>
          <a:cs typeface="+mn-cs"/>
        </a:defRPr>
      </a:lvl1pPr>
      <a:lvl2pPr marL="342854" algn="l" defTabSz="685709" rtl="0" eaLnBrk="1" latinLnBrk="0" hangingPunct="1">
        <a:defRPr sz="1350" kern="1200">
          <a:solidFill>
            <a:schemeClr val="tx1"/>
          </a:solidFill>
          <a:latin typeface="+mn-lt"/>
          <a:ea typeface="+mn-ea"/>
          <a:cs typeface="+mn-cs"/>
        </a:defRPr>
      </a:lvl2pPr>
      <a:lvl3pPr marL="685709" algn="l" defTabSz="685709" rtl="0" eaLnBrk="1" latinLnBrk="0" hangingPunct="1">
        <a:defRPr sz="1350" kern="1200">
          <a:solidFill>
            <a:schemeClr val="tx1"/>
          </a:solidFill>
          <a:latin typeface="+mn-lt"/>
          <a:ea typeface="+mn-ea"/>
          <a:cs typeface="+mn-cs"/>
        </a:defRPr>
      </a:lvl3pPr>
      <a:lvl4pPr marL="1028563" algn="l" defTabSz="685709" rtl="0" eaLnBrk="1" latinLnBrk="0" hangingPunct="1">
        <a:defRPr sz="1350" kern="1200">
          <a:solidFill>
            <a:schemeClr val="tx1"/>
          </a:solidFill>
          <a:latin typeface="+mn-lt"/>
          <a:ea typeface="+mn-ea"/>
          <a:cs typeface="+mn-cs"/>
        </a:defRPr>
      </a:lvl4pPr>
      <a:lvl5pPr marL="1371417" algn="l" defTabSz="685709" rtl="0" eaLnBrk="1" latinLnBrk="0" hangingPunct="1">
        <a:defRPr sz="1350" kern="1200">
          <a:solidFill>
            <a:schemeClr val="tx1"/>
          </a:solidFill>
          <a:latin typeface="+mn-lt"/>
          <a:ea typeface="+mn-ea"/>
          <a:cs typeface="+mn-cs"/>
        </a:defRPr>
      </a:lvl5pPr>
      <a:lvl6pPr marL="1714271" algn="l" defTabSz="685709" rtl="0" eaLnBrk="1" latinLnBrk="0" hangingPunct="1">
        <a:defRPr sz="1350" kern="1200">
          <a:solidFill>
            <a:schemeClr val="tx1"/>
          </a:solidFill>
          <a:latin typeface="+mn-lt"/>
          <a:ea typeface="+mn-ea"/>
          <a:cs typeface="+mn-cs"/>
        </a:defRPr>
      </a:lvl6pPr>
      <a:lvl7pPr marL="2057126" algn="l" defTabSz="685709" rtl="0" eaLnBrk="1" latinLnBrk="0" hangingPunct="1">
        <a:defRPr sz="1350" kern="1200">
          <a:solidFill>
            <a:schemeClr val="tx1"/>
          </a:solidFill>
          <a:latin typeface="+mn-lt"/>
          <a:ea typeface="+mn-ea"/>
          <a:cs typeface="+mn-cs"/>
        </a:defRPr>
      </a:lvl7pPr>
      <a:lvl8pPr marL="2399980" algn="l" defTabSz="685709" rtl="0" eaLnBrk="1" latinLnBrk="0" hangingPunct="1">
        <a:defRPr sz="1350" kern="1200">
          <a:solidFill>
            <a:schemeClr val="tx1"/>
          </a:solidFill>
          <a:latin typeface="+mn-lt"/>
          <a:ea typeface="+mn-ea"/>
          <a:cs typeface="+mn-cs"/>
        </a:defRPr>
      </a:lvl8pPr>
      <a:lvl9pPr marL="2742834" algn="l" defTabSz="685709"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Line 1"/>
          <p:cNvSpPr>
            <a:spLocks noChangeShapeType="1"/>
          </p:cNvSpPr>
          <p:nvPr/>
        </p:nvSpPr>
        <p:spPr bwMode="auto">
          <a:xfrm>
            <a:off x="260713" y="549275"/>
            <a:ext cx="8619002" cy="1588"/>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buFont typeface="Times New Roman" charset="0"/>
              <a:buNone/>
            </a:pPr>
            <a:endParaRPr lang="en-US">
              <a:solidFill>
                <a:srgbClr val="000000"/>
              </a:solidFill>
              <a:cs typeface="MS PGothic"/>
            </a:endParaRPr>
          </a:p>
        </p:txBody>
      </p:sp>
      <p:sp>
        <p:nvSpPr>
          <p:cNvPr id="3074" name="Rectangle 2"/>
          <p:cNvSpPr>
            <a:spLocks noChangeArrowheads="1"/>
          </p:cNvSpPr>
          <p:nvPr/>
        </p:nvSpPr>
        <p:spPr bwMode="auto">
          <a:xfrm>
            <a:off x="5915446" y="6481764"/>
            <a:ext cx="3054746" cy="177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9111" tIns="51563" rIns="69111" bIns="34556">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336902">
              <a:lnSpc>
                <a:spcPct val="87000"/>
              </a:lnSpc>
              <a:buSzPct val="100000"/>
            </a:pPr>
            <a:r>
              <a:rPr lang="en-US" altLang="en-US" sz="675">
                <a:ea typeface="ＭＳ Ｐゴシック" charset="-128"/>
                <a:cs typeface="ＭＳ Ｐゴシック" charset="-128"/>
              </a:rPr>
              <a:t>© 2015 IBM Corporation</a:t>
            </a:r>
          </a:p>
        </p:txBody>
      </p:sp>
      <p:sp>
        <p:nvSpPr>
          <p:cNvPr id="3075" name="Rectangle 3"/>
          <p:cNvSpPr>
            <a:spLocks noChangeArrowheads="1"/>
          </p:cNvSpPr>
          <p:nvPr/>
        </p:nvSpPr>
        <p:spPr bwMode="auto">
          <a:xfrm>
            <a:off x="171428" y="6456363"/>
            <a:ext cx="552378"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buFont typeface="Times New Roman" charset="0"/>
              <a:buNone/>
            </a:pPr>
            <a:endParaRPr lang="en-US">
              <a:solidFill>
                <a:srgbClr val="000000"/>
              </a:solidFill>
              <a:cs typeface="MS PGothic"/>
            </a:endParaRPr>
          </a:p>
        </p:txBody>
      </p:sp>
      <p:pic>
        <p:nvPicPr>
          <p:cNvPr id="3076"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2618" y="338139"/>
            <a:ext cx="1060708" cy="161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7"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46387" y="263525"/>
            <a:ext cx="923805" cy="241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8" name="Rectangle 6"/>
          <p:cNvSpPr>
            <a:spLocks noGrp="1" noChangeArrowheads="1"/>
          </p:cNvSpPr>
          <p:nvPr>
            <p:ph type="title"/>
          </p:nvPr>
        </p:nvSpPr>
        <p:spPr bwMode="auto">
          <a:xfrm>
            <a:off x="260713" y="419100"/>
            <a:ext cx="6163063"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p>
            <a:pPr lvl="0"/>
            <a:r>
              <a:rPr lang="en-GB" altLang="en-US"/>
              <a:t>Click to edit the title text format</a:t>
            </a:r>
          </a:p>
        </p:txBody>
      </p:sp>
      <p:sp>
        <p:nvSpPr>
          <p:cNvPr id="3079" name="Rectangle 7"/>
          <p:cNvSpPr>
            <a:spLocks noGrp="1" noChangeArrowheads="1"/>
          </p:cNvSpPr>
          <p:nvPr>
            <p:ph type="body" idx="1"/>
          </p:nvPr>
        </p:nvSpPr>
        <p:spPr bwMode="auto">
          <a:xfrm>
            <a:off x="261903" y="1873250"/>
            <a:ext cx="8553527" cy="4491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3080" name="Rectangle 8"/>
          <p:cNvSpPr>
            <a:spLocks noGrp="1" noChangeArrowheads="1"/>
          </p:cNvSpPr>
          <p:nvPr>
            <p:ph type="sldNum"/>
          </p:nvPr>
        </p:nvSpPr>
        <p:spPr bwMode="auto">
          <a:xfrm>
            <a:off x="182143" y="6537325"/>
            <a:ext cx="363093"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hangingPunct="1">
              <a:lnSpc>
                <a:spcPct val="87000"/>
              </a:lnSpc>
              <a:buClrTx/>
              <a:buFontTx/>
              <a:buNone/>
              <a:defRPr>
                <a:ea typeface="Lucida Sans Unicode" charset="0"/>
                <a:cs typeface="Lucida Sans Unicode" charset="0"/>
              </a:defRPr>
            </a:lvl1pPr>
          </a:lstStyle>
          <a:p>
            <a:pPr defTabSz="336902">
              <a:buSzPct val="100000"/>
            </a:pPr>
            <a:fld id="{FD4AFBDF-3033-D94E-89E2-C0108085FE00}" type="slidenum">
              <a:rPr lang="en-US" altLang="en-US" smtClean="0">
                <a:solidFill>
                  <a:srgbClr val="000000"/>
                </a:solidFill>
              </a:rPr>
              <a:pPr defTabSz="336902">
                <a:buSzPct val="100000"/>
              </a:pPr>
              <a:t>‹#›</a:t>
            </a:fld>
            <a:endParaRPr lang="en-US" altLang="en-US">
              <a:solidFill>
                <a:srgbClr val="000000"/>
              </a:solidFill>
            </a:endParaRPr>
          </a:p>
        </p:txBody>
      </p:sp>
    </p:spTree>
    <p:extLst>
      <p:ext uri="{BB962C8B-B14F-4D97-AF65-F5344CB8AC3E}">
        <p14:creationId xmlns:p14="http://schemas.microsoft.com/office/powerpoint/2010/main" val="4411908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p:titleStyle>
    <p:body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09" rtl="0" eaLnBrk="1" latinLnBrk="0" hangingPunct="1">
        <a:defRPr sz="1350" kern="1200">
          <a:solidFill>
            <a:schemeClr val="tx1"/>
          </a:solidFill>
          <a:latin typeface="+mn-lt"/>
          <a:ea typeface="+mn-ea"/>
          <a:cs typeface="+mn-cs"/>
        </a:defRPr>
      </a:lvl1pPr>
      <a:lvl2pPr marL="342854" algn="l" defTabSz="685709" rtl="0" eaLnBrk="1" latinLnBrk="0" hangingPunct="1">
        <a:defRPr sz="1350" kern="1200">
          <a:solidFill>
            <a:schemeClr val="tx1"/>
          </a:solidFill>
          <a:latin typeface="+mn-lt"/>
          <a:ea typeface="+mn-ea"/>
          <a:cs typeface="+mn-cs"/>
        </a:defRPr>
      </a:lvl2pPr>
      <a:lvl3pPr marL="685709" algn="l" defTabSz="685709" rtl="0" eaLnBrk="1" latinLnBrk="0" hangingPunct="1">
        <a:defRPr sz="1350" kern="1200">
          <a:solidFill>
            <a:schemeClr val="tx1"/>
          </a:solidFill>
          <a:latin typeface="+mn-lt"/>
          <a:ea typeface="+mn-ea"/>
          <a:cs typeface="+mn-cs"/>
        </a:defRPr>
      </a:lvl3pPr>
      <a:lvl4pPr marL="1028563" algn="l" defTabSz="685709" rtl="0" eaLnBrk="1" latinLnBrk="0" hangingPunct="1">
        <a:defRPr sz="1350" kern="1200">
          <a:solidFill>
            <a:schemeClr val="tx1"/>
          </a:solidFill>
          <a:latin typeface="+mn-lt"/>
          <a:ea typeface="+mn-ea"/>
          <a:cs typeface="+mn-cs"/>
        </a:defRPr>
      </a:lvl4pPr>
      <a:lvl5pPr marL="1371417" algn="l" defTabSz="685709" rtl="0" eaLnBrk="1" latinLnBrk="0" hangingPunct="1">
        <a:defRPr sz="1350" kern="1200">
          <a:solidFill>
            <a:schemeClr val="tx1"/>
          </a:solidFill>
          <a:latin typeface="+mn-lt"/>
          <a:ea typeface="+mn-ea"/>
          <a:cs typeface="+mn-cs"/>
        </a:defRPr>
      </a:lvl5pPr>
      <a:lvl6pPr marL="1714271" algn="l" defTabSz="685709" rtl="0" eaLnBrk="1" latinLnBrk="0" hangingPunct="1">
        <a:defRPr sz="1350" kern="1200">
          <a:solidFill>
            <a:schemeClr val="tx1"/>
          </a:solidFill>
          <a:latin typeface="+mn-lt"/>
          <a:ea typeface="+mn-ea"/>
          <a:cs typeface="+mn-cs"/>
        </a:defRPr>
      </a:lvl6pPr>
      <a:lvl7pPr marL="2057126" algn="l" defTabSz="685709" rtl="0" eaLnBrk="1" latinLnBrk="0" hangingPunct="1">
        <a:defRPr sz="1350" kern="1200">
          <a:solidFill>
            <a:schemeClr val="tx1"/>
          </a:solidFill>
          <a:latin typeface="+mn-lt"/>
          <a:ea typeface="+mn-ea"/>
          <a:cs typeface="+mn-cs"/>
        </a:defRPr>
      </a:lvl7pPr>
      <a:lvl8pPr marL="2399980" algn="l" defTabSz="685709" rtl="0" eaLnBrk="1" latinLnBrk="0" hangingPunct="1">
        <a:defRPr sz="1350" kern="1200">
          <a:solidFill>
            <a:schemeClr val="tx1"/>
          </a:solidFill>
          <a:latin typeface="+mn-lt"/>
          <a:ea typeface="+mn-ea"/>
          <a:cs typeface="+mn-cs"/>
        </a:defRPr>
      </a:lvl8pPr>
      <a:lvl9pPr marL="2742834" algn="l" defTabSz="68570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14.xml"/><Relationship Id="rId3" Type="http://schemas.openxmlformats.org/officeDocument/2006/relationships/notesSlide" Target="../notesSlides/notesSlide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1.tif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92.tif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93.tif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4.tif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5.tiff"/><Relationship Id="rId3" Type="http://schemas.openxmlformats.org/officeDocument/2006/relationships/image" Target="../media/image96.tiff"/></Relationships>
</file>

<file path=ppt/slides/_rels/slide11.xml.rels><?xml version="1.0" encoding="UTF-8" standalone="yes"?>
<Relationships xmlns="http://schemas.openxmlformats.org/package/2006/relationships"><Relationship Id="rId9" Type="http://schemas.openxmlformats.org/officeDocument/2006/relationships/tags" Target="../tags/tag14.xml"/><Relationship Id="rId20" Type="http://schemas.openxmlformats.org/officeDocument/2006/relationships/tags" Target="../tags/tag25.xml"/><Relationship Id="rId21" Type="http://schemas.openxmlformats.org/officeDocument/2006/relationships/tags" Target="../tags/tag26.xml"/><Relationship Id="rId22" Type="http://schemas.openxmlformats.org/officeDocument/2006/relationships/tags" Target="../tags/tag27.xml"/><Relationship Id="rId23" Type="http://schemas.openxmlformats.org/officeDocument/2006/relationships/tags" Target="../tags/tag28.xml"/><Relationship Id="rId24" Type="http://schemas.openxmlformats.org/officeDocument/2006/relationships/tags" Target="../tags/tag29.xml"/><Relationship Id="rId25" Type="http://schemas.openxmlformats.org/officeDocument/2006/relationships/tags" Target="../tags/tag30.xml"/><Relationship Id="rId26" Type="http://schemas.openxmlformats.org/officeDocument/2006/relationships/tags" Target="../tags/tag31.xml"/><Relationship Id="rId27" Type="http://schemas.openxmlformats.org/officeDocument/2006/relationships/slideLayout" Target="../slideLayouts/slideLayout14.xml"/><Relationship Id="rId28" Type="http://schemas.openxmlformats.org/officeDocument/2006/relationships/notesSlide" Target="../notesSlides/notesSlide6.xml"/><Relationship Id="rId29" Type="http://schemas.openxmlformats.org/officeDocument/2006/relationships/image" Target="../media/image38.png"/><Relationship Id="rId30" Type="http://schemas.openxmlformats.org/officeDocument/2006/relationships/image" Target="../media/image39.wmf"/><Relationship Id="rId10" Type="http://schemas.openxmlformats.org/officeDocument/2006/relationships/tags" Target="../tags/tag15.xml"/><Relationship Id="rId11" Type="http://schemas.openxmlformats.org/officeDocument/2006/relationships/tags" Target="../tags/tag16.xml"/><Relationship Id="rId12" Type="http://schemas.openxmlformats.org/officeDocument/2006/relationships/tags" Target="../tags/tag17.xml"/><Relationship Id="rId13" Type="http://schemas.openxmlformats.org/officeDocument/2006/relationships/tags" Target="../tags/tag18.xml"/><Relationship Id="rId14" Type="http://schemas.openxmlformats.org/officeDocument/2006/relationships/tags" Target="../tags/tag19.xml"/><Relationship Id="rId15" Type="http://schemas.openxmlformats.org/officeDocument/2006/relationships/tags" Target="../tags/tag20.xml"/><Relationship Id="rId16" Type="http://schemas.openxmlformats.org/officeDocument/2006/relationships/tags" Target="../tags/tag21.xml"/><Relationship Id="rId17" Type="http://schemas.openxmlformats.org/officeDocument/2006/relationships/tags" Target="../tags/tag22.xml"/><Relationship Id="rId18" Type="http://schemas.openxmlformats.org/officeDocument/2006/relationships/tags" Target="../tags/tag23.xml"/><Relationship Id="rId19" Type="http://schemas.openxmlformats.org/officeDocument/2006/relationships/tags" Target="../tags/tag24.xml"/><Relationship Id="rId1" Type="http://schemas.openxmlformats.org/officeDocument/2006/relationships/tags" Target="../tags/tag6.xml"/><Relationship Id="rId2" Type="http://schemas.openxmlformats.org/officeDocument/2006/relationships/tags" Target="../tags/tag7.xml"/><Relationship Id="rId3" Type="http://schemas.openxmlformats.org/officeDocument/2006/relationships/tags" Target="../tags/tag8.xml"/><Relationship Id="rId4" Type="http://schemas.openxmlformats.org/officeDocument/2006/relationships/tags" Target="../tags/tag9.xml"/><Relationship Id="rId5" Type="http://schemas.openxmlformats.org/officeDocument/2006/relationships/tags" Target="../tags/tag10.xml"/><Relationship Id="rId6" Type="http://schemas.openxmlformats.org/officeDocument/2006/relationships/tags" Target="../tags/tag11.xml"/><Relationship Id="rId7" Type="http://schemas.openxmlformats.org/officeDocument/2006/relationships/tags" Target="../tags/tag12.xml"/><Relationship Id="rId8" Type="http://schemas.openxmlformats.org/officeDocument/2006/relationships/tags" Target="../tags/tag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7.tiff"/><Relationship Id="rId3" Type="http://schemas.openxmlformats.org/officeDocument/2006/relationships/image" Target="../media/image96.tif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8.tif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9.tiff"/></Relationships>
</file>

<file path=ppt/slides/_rels/slide114.xml.rels><?xml version="1.0" encoding="UTF-8" standalone="yes"?>
<Relationships xmlns="http://schemas.openxmlformats.org/package/2006/relationships"><Relationship Id="rId3" Type="http://schemas.openxmlformats.org/officeDocument/2006/relationships/image" Target="../media/image101.tiff"/><Relationship Id="rId4" Type="http://schemas.openxmlformats.org/officeDocument/2006/relationships/image" Target="../media/image102.tiff"/><Relationship Id="rId1" Type="http://schemas.openxmlformats.org/officeDocument/2006/relationships/slideLayout" Target="../slideLayouts/slideLayout14.xml"/><Relationship Id="rId2" Type="http://schemas.openxmlformats.org/officeDocument/2006/relationships/image" Target="../media/image100.tiff"/></Relationships>
</file>

<file path=ppt/slides/_rels/slide115.xml.rels><?xml version="1.0" encoding="UTF-8" standalone="yes"?>
<Relationships xmlns="http://schemas.openxmlformats.org/package/2006/relationships"><Relationship Id="rId3" Type="http://schemas.openxmlformats.org/officeDocument/2006/relationships/image" Target="../media/image104.tiff"/><Relationship Id="rId4" Type="http://schemas.openxmlformats.org/officeDocument/2006/relationships/image" Target="../media/image102.tiff"/><Relationship Id="rId1" Type="http://schemas.openxmlformats.org/officeDocument/2006/relationships/slideLayout" Target="../slideLayouts/slideLayout14.xml"/><Relationship Id="rId2" Type="http://schemas.openxmlformats.org/officeDocument/2006/relationships/image" Target="../media/image103.tif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5.tiff"/></Relationships>
</file>

<file path=ppt/slides/_rels/slide117.xml.rels><?xml version="1.0" encoding="UTF-8" standalone="yes"?>
<Relationships xmlns="http://schemas.openxmlformats.org/package/2006/relationships"><Relationship Id="rId3" Type="http://schemas.openxmlformats.org/officeDocument/2006/relationships/image" Target="../media/image101.tiff"/><Relationship Id="rId4" Type="http://schemas.openxmlformats.org/officeDocument/2006/relationships/image" Target="../media/image103.tiff"/><Relationship Id="rId1" Type="http://schemas.openxmlformats.org/officeDocument/2006/relationships/slideLayout" Target="../slideLayouts/slideLayout14.xml"/><Relationship Id="rId2" Type="http://schemas.openxmlformats.org/officeDocument/2006/relationships/image" Target="../media/image106.tif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108.tiff"/></Relationships>
</file>

<file path=ppt/slides/_rels/slide121.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tiff"/><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122.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1.tiff"/><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112.tiff"/></Relationships>
</file>

<file path=ppt/slides/_rels/slide124.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3.tiff"/><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125.xml.rels><?xml version="1.0" encoding="UTF-8" standalone="yes"?>
<Relationships xmlns="http://schemas.openxmlformats.org/package/2006/relationships"><Relationship Id="rId3" Type="http://schemas.openxmlformats.org/officeDocument/2006/relationships/image" Target="../media/image114.tiff"/><Relationship Id="rId4" Type="http://schemas.openxmlformats.org/officeDocument/2006/relationships/image" Target="../media/image115.tiff"/><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116.tiff"/></Relationships>
</file>

<file path=ppt/slides/_rels/slide127.xml.rels><?xml version="1.0" encoding="UTF-8" standalone="yes"?>
<Relationships xmlns="http://schemas.openxmlformats.org/package/2006/relationships"><Relationship Id="rId3" Type="http://schemas.openxmlformats.org/officeDocument/2006/relationships/image" Target="../media/image117.tiff"/><Relationship Id="rId4" Type="http://schemas.openxmlformats.org/officeDocument/2006/relationships/image" Target="../media/image118.tiff"/><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128.xml.rels><?xml version="1.0" encoding="UTF-8" standalone="yes"?>
<Relationships xmlns="http://schemas.openxmlformats.org/package/2006/relationships"><Relationship Id="rId3" Type="http://schemas.openxmlformats.org/officeDocument/2006/relationships/image" Target="../media/image119.tiff"/><Relationship Id="rId4" Type="http://schemas.openxmlformats.org/officeDocument/2006/relationships/image" Target="../media/image118.tiff"/><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129.xml.rels><?xml version="1.0" encoding="UTF-8" standalone="yes"?>
<Relationships xmlns="http://schemas.openxmlformats.org/package/2006/relationships"><Relationship Id="rId3" Type="http://schemas.openxmlformats.org/officeDocument/2006/relationships/image" Target="../media/image118.tiff"/><Relationship Id="rId4" Type="http://schemas.openxmlformats.org/officeDocument/2006/relationships/image" Target="../media/image120.tiff"/><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13.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14.xml"/><Relationship Id="rId3" Type="http://schemas.openxmlformats.org/officeDocument/2006/relationships/hyperlink" Target="http://developer.android.com/guide/developing/devices/emulator.html"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21.tiff"/><Relationship Id="rId4" Type="http://schemas.openxmlformats.org/officeDocument/2006/relationships/image" Target="../media/image122.tiff"/><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131.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2.tiff"/><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123.png"/></Relationships>
</file>

<file path=ppt/slides/_rels/slide133.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134.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12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129.png"/></Relationships>
</file>

<file path=ppt/slides/_rels/slide137.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30.png"/><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13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14.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3.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33.png"/><Relationship Id="rId1" Type="http://schemas.openxmlformats.org/officeDocument/2006/relationships/slideLayout" Target="../slideLayouts/slideLayout25.xml"/><Relationship Id="rId2" Type="http://schemas.openxmlformats.org/officeDocument/2006/relationships/notesSlide" Target="../notesSlides/notesSlide8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34.png"/></Relationships>
</file>

<file path=ppt/slides/_rels/slide145.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30.png"/><Relationship Id="rId1" Type="http://schemas.openxmlformats.org/officeDocument/2006/relationships/slideLayout" Target="../slideLayouts/slideLayout25.xml"/><Relationship Id="rId2" Type="http://schemas.openxmlformats.org/officeDocument/2006/relationships/notesSlide" Target="../notesSlides/notesSlide8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4.xml"/><Relationship Id="rId3" Type="http://schemas.openxmlformats.org/officeDocument/2006/relationships/image" Target="../media/image13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6.xml"/></Relationships>
</file>

<file path=ppt/slides/_rels/slide15.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40.emf"/><Relationship Id="rId1" Type="http://schemas.openxmlformats.org/officeDocument/2006/relationships/vmlDrawing" Target="../drawings/vmlDrawing1.vml"/><Relationship Id="rId2"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9" Type="http://schemas.openxmlformats.org/officeDocument/2006/relationships/image" Target="../media/image11.jpe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emf"/><Relationship Id="rId26" Type="http://schemas.openxmlformats.org/officeDocument/2006/relationships/image" Target="../media/image28.png"/><Relationship Id="rId27" Type="http://schemas.openxmlformats.org/officeDocument/2006/relationships/image" Target="../media/image29.jpeg"/><Relationship Id="rId28" Type="http://schemas.openxmlformats.org/officeDocument/2006/relationships/image" Target="../media/image30.jpeg"/><Relationship Id="rId29" Type="http://schemas.openxmlformats.org/officeDocument/2006/relationships/image" Target="../media/image31.jpeg"/><Relationship Id="rId30" Type="http://schemas.openxmlformats.org/officeDocument/2006/relationships/image" Target="../media/image32.jpeg"/><Relationship Id="rId31" Type="http://schemas.openxmlformats.org/officeDocument/2006/relationships/image" Target="../media/image33.png"/><Relationship Id="rId32" Type="http://schemas.openxmlformats.org/officeDocument/2006/relationships/image" Target="../media/image34.png"/><Relationship Id="rId10" Type="http://schemas.openxmlformats.org/officeDocument/2006/relationships/image" Target="../media/image12.png"/><Relationship Id="rId11" Type="http://schemas.openxmlformats.org/officeDocument/2006/relationships/image" Target="../media/image13.jpeg"/><Relationship Id="rId12" Type="http://schemas.openxmlformats.org/officeDocument/2006/relationships/image" Target="../media/image14.png"/><Relationship Id="rId13" Type="http://schemas.openxmlformats.org/officeDocument/2006/relationships/image" Target="../media/image15.jpe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jpe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4.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7.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8.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1.png"/><Relationship Id="rId3"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3.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4.tiff"/><Relationship Id="rId3" Type="http://schemas.openxmlformats.org/officeDocument/2006/relationships/image" Target="../media/image55.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6.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7.tiff"/><Relationship Id="rId3" Type="http://schemas.openxmlformats.org/officeDocument/2006/relationships/image" Target="../media/image58.tiff"/></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35.jpeg"/><Relationship Id="rId7" Type="http://schemas.openxmlformats.org/officeDocument/2006/relationships/hyperlink" Target="http://developer.android.com/guide/basics/what-is-android.html" TargetMode="External"/><Relationship Id="rId1" Type="http://schemas.openxmlformats.org/officeDocument/2006/relationships/tags" Target="../tags/tag1.xml"/><Relationship Id="rId2" Type="http://schemas.openxmlformats.org/officeDocument/2006/relationships/tags" Target="../tags/tag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9.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52.png"/><Relationship Id="rId1" Type="http://schemas.openxmlformats.org/officeDocument/2006/relationships/slideLayout" Target="../slideLayouts/slideLayout14.xml"/><Relationship Id="rId2"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2.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3.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webkit.org/" TargetMode="External"/><Relationship Id="rId3" Type="http://schemas.openxmlformats.org/officeDocument/2006/relationships/hyperlink" Target="http://developer.android.com/guide/basics/what-is-android.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6.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7.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8.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9.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0.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1.tiff"/></Relationships>
</file>

<file path=ppt/slides/_rels/slide57.xml.rels><?xml version="1.0" encoding="UTF-8" standalone="yes"?>
<Relationships xmlns="http://schemas.openxmlformats.org/package/2006/relationships"><Relationship Id="rId3" Type="http://schemas.openxmlformats.org/officeDocument/2006/relationships/image" Target="../media/image72.tiff"/><Relationship Id="rId4" Type="http://schemas.openxmlformats.org/officeDocument/2006/relationships/image" Target="../media/image73.tiff"/><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4.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6.png"/><Relationship Id="rId3" Type="http://schemas.openxmlformats.org/officeDocument/2006/relationships/hyperlink" Target="https://developer.android.com/about/dashboards/index.htm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5.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76.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7.tiff"/></Relationships>
</file>

<file path=ppt/slides/_rels/slide64.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66.xml.rels><?xml version="1.0" encoding="UTF-8" standalone="yes"?>
<Relationships xmlns="http://schemas.openxmlformats.org/package/2006/relationships"><Relationship Id="rId3" Type="http://schemas.openxmlformats.org/officeDocument/2006/relationships/tags" Target="../tags/tag38.xml"/><Relationship Id="rId4" Type="http://schemas.openxmlformats.org/officeDocument/2006/relationships/slideLayout" Target="../slideLayouts/slideLayout14.xml"/><Relationship Id="rId5" Type="http://schemas.openxmlformats.org/officeDocument/2006/relationships/notesSlide" Target="../notesSlides/notesSlide20.xml"/><Relationship Id="rId1" Type="http://schemas.openxmlformats.org/officeDocument/2006/relationships/tags" Target="../tags/tag36.xml"/><Relationship Id="rId2" Type="http://schemas.openxmlformats.org/officeDocument/2006/relationships/tags" Target="../tags/tag37.xml"/></Relationships>
</file>

<file path=ppt/slides/_rels/slide67.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slideLayout" Target="../slideLayouts/slideLayout14.xml"/><Relationship Id="rId6" Type="http://schemas.openxmlformats.org/officeDocument/2006/relationships/notesSlide" Target="../notesSlides/notesSlide21.xml"/><Relationship Id="rId1" Type="http://schemas.openxmlformats.org/officeDocument/2006/relationships/tags" Target="../tags/tag39.xml"/><Relationship Id="rId2" Type="http://schemas.openxmlformats.org/officeDocument/2006/relationships/tags" Target="../tags/tag4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69.xml.rels><?xml version="1.0" encoding="UTF-8" standalone="yes"?>
<Relationships xmlns="http://schemas.openxmlformats.org/package/2006/relationships"><Relationship Id="rId11" Type="http://schemas.openxmlformats.org/officeDocument/2006/relationships/notesSlide" Target="../notesSlides/notesSlide23.xml"/><Relationship Id="rId12" Type="http://schemas.openxmlformats.org/officeDocument/2006/relationships/image" Target="../media/image78.png"/><Relationship Id="rId13" Type="http://schemas.openxmlformats.org/officeDocument/2006/relationships/image" Target="../media/image79.png"/><Relationship Id="rId14" Type="http://schemas.openxmlformats.org/officeDocument/2006/relationships/hyperlink" Target="http://developer.android.com/guide/topics/ui/index.html" TargetMode="External"/><Relationship Id="rId1" Type="http://schemas.openxmlformats.org/officeDocument/2006/relationships/tags" Target="../tags/tag43.xml"/><Relationship Id="rId2" Type="http://schemas.openxmlformats.org/officeDocument/2006/relationships/tags" Target="../tags/tag44.xml"/><Relationship Id="rId3" Type="http://schemas.openxmlformats.org/officeDocument/2006/relationships/tags" Target="../tags/tag45.xml"/><Relationship Id="rId4" Type="http://schemas.openxmlformats.org/officeDocument/2006/relationships/tags" Target="../tags/tag46.xml"/><Relationship Id="rId5" Type="http://schemas.openxmlformats.org/officeDocument/2006/relationships/tags" Target="../tags/tag47.xml"/><Relationship Id="rId6" Type="http://schemas.openxmlformats.org/officeDocument/2006/relationships/tags" Target="../tags/tag48.xml"/><Relationship Id="rId7" Type="http://schemas.openxmlformats.org/officeDocument/2006/relationships/tags" Target="../tags/tag49.xml"/><Relationship Id="rId8" Type="http://schemas.openxmlformats.org/officeDocument/2006/relationships/tags" Target="../tags/tag50.xml"/><Relationship Id="rId9" Type="http://schemas.openxmlformats.org/officeDocument/2006/relationships/tags" Target="../tags/tag51.xml"/><Relationship Id="rId10"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7.png"/></Relationships>
</file>

<file path=ppt/slides/_rels/slide70.xml.rels><?xml version="1.0" encoding="UTF-8" standalone="yes"?>
<Relationships xmlns="http://schemas.openxmlformats.org/package/2006/relationships"><Relationship Id="rId3" Type="http://schemas.openxmlformats.org/officeDocument/2006/relationships/tags" Target="../tags/tag54.xml"/><Relationship Id="rId4" Type="http://schemas.openxmlformats.org/officeDocument/2006/relationships/tags" Target="../tags/tag55.xml"/><Relationship Id="rId5" Type="http://schemas.openxmlformats.org/officeDocument/2006/relationships/slideLayout" Target="../slideLayouts/slideLayout18.xml"/><Relationship Id="rId6" Type="http://schemas.openxmlformats.org/officeDocument/2006/relationships/notesSlide" Target="../notesSlides/notesSlide24.xml"/><Relationship Id="rId7" Type="http://schemas.openxmlformats.org/officeDocument/2006/relationships/image" Target="../media/image80.png"/><Relationship Id="rId8" Type="http://schemas.openxmlformats.org/officeDocument/2006/relationships/hyperlink" Target="http://developer.android.com/resources/tutorials/views/index.html" TargetMode="External"/><Relationship Id="rId1" Type="http://schemas.openxmlformats.org/officeDocument/2006/relationships/tags" Target="../tags/tag52.xml"/><Relationship Id="rId2" Type="http://schemas.openxmlformats.org/officeDocument/2006/relationships/tags" Target="../tags/tag53.xml"/></Relationships>
</file>

<file path=ppt/slides/_rels/slide71.xml.rels><?xml version="1.0" encoding="UTF-8" standalone="yes"?>
<Relationships xmlns="http://schemas.openxmlformats.org/package/2006/relationships"><Relationship Id="rId3" Type="http://schemas.openxmlformats.org/officeDocument/2006/relationships/tags" Target="../tags/tag58.xml"/><Relationship Id="rId4" Type="http://schemas.openxmlformats.org/officeDocument/2006/relationships/tags" Target="../tags/tag59.xml"/><Relationship Id="rId5" Type="http://schemas.openxmlformats.org/officeDocument/2006/relationships/tags" Target="../tags/tag60.xml"/><Relationship Id="rId6" Type="http://schemas.openxmlformats.org/officeDocument/2006/relationships/slideLayout" Target="../slideLayouts/slideLayout18.xml"/><Relationship Id="rId7" Type="http://schemas.openxmlformats.org/officeDocument/2006/relationships/notesSlide" Target="../notesSlides/notesSlide25.xml"/><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hyperlink" Target="http://developer.android.com/resources/tutorials/views/index.html" TargetMode="External"/><Relationship Id="rId1" Type="http://schemas.openxmlformats.org/officeDocument/2006/relationships/tags" Target="../tags/tag56.xml"/><Relationship Id="rId2" Type="http://schemas.openxmlformats.org/officeDocument/2006/relationships/tags" Target="../tags/tag57.xml"/></Relationships>
</file>

<file path=ppt/slides/_rels/slide72.xml.rels><?xml version="1.0" encoding="UTF-8" standalone="yes"?>
<Relationships xmlns="http://schemas.openxmlformats.org/package/2006/relationships"><Relationship Id="rId3" Type="http://schemas.openxmlformats.org/officeDocument/2006/relationships/tags" Target="../tags/tag63.xml"/><Relationship Id="rId4" Type="http://schemas.openxmlformats.org/officeDocument/2006/relationships/slideLayout" Target="../slideLayouts/slideLayout14.xml"/><Relationship Id="rId5" Type="http://schemas.openxmlformats.org/officeDocument/2006/relationships/notesSlide" Target="../notesSlides/notesSlide26.xml"/><Relationship Id="rId1" Type="http://schemas.openxmlformats.org/officeDocument/2006/relationships/tags" Target="../tags/tag61.xml"/><Relationship Id="rId2" Type="http://schemas.openxmlformats.org/officeDocument/2006/relationships/tags" Target="../tags/tag62.xml"/></Relationships>
</file>

<file path=ppt/slides/_rels/slide73.xml.rels><?xml version="1.0" encoding="UTF-8" standalone="yes"?>
<Relationships xmlns="http://schemas.openxmlformats.org/package/2006/relationships"><Relationship Id="rId3" Type="http://schemas.openxmlformats.org/officeDocument/2006/relationships/tags" Target="../tags/tag66.xml"/><Relationship Id="rId4" Type="http://schemas.openxmlformats.org/officeDocument/2006/relationships/slideLayout" Target="../slideLayouts/slideLayout14.xml"/><Relationship Id="rId5" Type="http://schemas.openxmlformats.org/officeDocument/2006/relationships/notesSlide" Target="../notesSlides/notesSlide27.xml"/><Relationship Id="rId6" Type="http://schemas.openxmlformats.org/officeDocument/2006/relationships/hyperlink" Target="http://schemas.android.com/apk/res/android" TargetMode="External"/><Relationship Id="rId1" Type="http://schemas.openxmlformats.org/officeDocument/2006/relationships/tags" Target="../tags/tag64.xml"/><Relationship Id="rId2" Type="http://schemas.openxmlformats.org/officeDocument/2006/relationships/tags" Target="../tags/tag65.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28.xml"/><Relationship Id="rId5" Type="http://schemas.openxmlformats.org/officeDocument/2006/relationships/image" Target="../media/image83.png"/><Relationship Id="rId1" Type="http://schemas.openxmlformats.org/officeDocument/2006/relationships/tags" Target="../tags/tag67.xml"/><Relationship Id="rId2" Type="http://schemas.openxmlformats.org/officeDocument/2006/relationships/tags" Target="../tags/tag6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78.xml.rels><?xml version="1.0" encoding="UTF-8" standalone="yes"?>
<Relationships xmlns="http://schemas.openxmlformats.org/package/2006/relationships"><Relationship Id="rId11" Type="http://schemas.openxmlformats.org/officeDocument/2006/relationships/tags" Target="../tags/tag79.xml"/><Relationship Id="rId12" Type="http://schemas.openxmlformats.org/officeDocument/2006/relationships/tags" Target="../tags/tag80.xml"/><Relationship Id="rId13" Type="http://schemas.openxmlformats.org/officeDocument/2006/relationships/tags" Target="../tags/tag81.xml"/><Relationship Id="rId14" Type="http://schemas.openxmlformats.org/officeDocument/2006/relationships/slideLayout" Target="../slideLayouts/slideLayout14.xml"/><Relationship Id="rId15" Type="http://schemas.openxmlformats.org/officeDocument/2006/relationships/notesSlide" Target="../notesSlides/notesSlide32.xml"/><Relationship Id="rId1" Type="http://schemas.openxmlformats.org/officeDocument/2006/relationships/tags" Target="../tags/tag69.xml"/><Relationship Id="rId2" Type="http://schemas.openxmlformats.org/officeDocument/2006/relationships/tags" Target="../tags/tag70.xml"/><Relationship Id="rId3" Type="http://schemas.openxmlformats.org/officeDocument/2006/relationships/tags" Target="../tags/tag71.xml"/><Relationship Id="rId4" Type="http://schemas.openxmlformats.org/officeDocument/2006/relationships/tags" Target="../tags/tag72.xml"/><Relationship Id="rId5" Type="http://schemas.openxmlformats.org/officeDocument/2006/relationships/tags" Target="../tags/tag73.xml"/><Relationship Id="rId6" Type="http://schemas.openxmlformats.org/officeDocument/2006/relationships/tags" Target="../tags/tag74.xml"/><Relationship Id="rId7" Type="http://schemas.openxmlformats.org/officeDocument/2006/relationships/tags" Target="../tags/tag75.xml"/><Relationship Id="rId8" Type="http://schemas.openxmlformats.org/officeDocument/2006/relationships/tags" Target="../tags/tag76.xml"/><Relationship Id="rId9" Type="http://schemas.openxmlformats.org/officeDocument/2006/relationships/tags" Target="../tags/tag77.xml"/><Relationship Id="rId10" Type="http://schemas.openxmlformats.org/officeDocument/2006/relationships/tags" Target="../tags/tag78.xml"/></Relationships>
</file>

<file path=ppt/slides/_rels/slide79.xml.rels><?xml version="1.0" encoding="UTF-8" standalone="yes"?>
<Relationships xmlns="http://schemas.openxmlformats.org/package/2006/relationships"><Relationship Id="rId11" Type="http://schemas.openxmlformats.org/officeDocument/2006/relationships/tags" Target="../tags/tag92.xml"/><Relationship Id="rId12" Type="http://schemas.openxmlformats.org/officeDocument/2006/relationships/tags" Target="../tags/tag93.xml"/><Relationship Id="rId13" Type="http://schemas.openxmlformats.org/officeDocument/2006/relationships/slideLayout" Target="../slideLayouts/slideLayout14.xml"/><Relationship Id="rId14" Type="http://schemas.openxmlformats.org/officeDocument/2006/relationships/notesSlide" Target="../notesSlides/notesSlide33.xml"/><Relationship Id="rId1" Type="http://schemas.openxmlformats.org/officeDocument/2006/relationships/tags" Target="../tags/tag82.xml"/><Relationship Id="rId2" Type="http://schemas.openxmlformats.org/officeDocument/2006/relationships/tags" Target="../tags/tag83.xml"/><Relationship Id="rId3" Type="http://schemas.openxmlformats.org/officeDocument/2006/relationships/tags" Target="../tags/tag84.xml"/><Relationship Id="rId4" Type="http://schemas.openxmlformats.org/officeDocument/2006/relationships/tags" Target="../tags/tag85.xml"/><Relationship Id="rId5" Type="http://schemas.openxmlformats.org/officeDocument/2006/relationships/tags" Target="../tags/tag86.xml"/><Relationship Id="rId6" Type="http://schemas.openxmlformats.org/officeDocument/2006/relationships/tags" Target="../tags/tag87.xml"/><Relationship Id="rId7" Type="http://schemas.openxmlformats.org/officeDocument/2006/relationships/tags" Target="../tags/tag88.xml"/><Relationship Id="rId8" Type="http://schemas.openxmlformats.org/officeDocument/2006/relationships/tags" Target="../tags/tag89.xml"/><Relationship Id="rId9" Type="http://schemas.openxmlformats.org/officeDocument/2006/relationships/tags" Target="../tags/tag90.xml"/><Relationship Id="rId10" Type="http://schemas.openxmlformats.org/officeDocument/2006/relationships/tags" Target="../tags/tag9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8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84.xml.rels><?xml version="1.0" encoding="UTF-8" standalone="yes"?>
<Relationships xmlns="http://schemas.openxmlformats.org/package/2006/relationships"><Relationship Id="rId3" Type="http://schemas.openxmlformats.org/officeDocument/2006/relationships/tags" Target="../tags/tag96.xml"/><Relationship Id="rId4" Type="http://schemas.openxmlformats.org/officeDocument/2006/relationships/slideLayout" Target="../slideLayouts/slideLayout14.xml"/><Relationship Id="rId5" Type="http://schemas.openxmlformats.org/officeDocument/2006/relationships/notesSlide" Target="../notesSlides/notesSlide38.xml"/><Relationship Id="rId6" Type="http://schemas.openxmlformats.org/officeDocument/2006/relationships/hyperlink" Target="http://developer.android.com/guide/topics/fundamentals.html" TargetMode="External"/><Relationship Id="rId7" Type="http://schemas.openxmlformats.org/officeDocument/2006/relationships/hyperlink" Target="http://developer.android.com/guide/topics/fundamentals/activities.html" TargetMode="External"/><Relationship Id="rId1" Type="http://schemas.openxmlformats.org/officeDocument/2006/relationships/tags" Target="../tags/tag94.xml"/><Relationship Id="rId2" Type="http://schemas.openxmlformats.org/officeDocument/2006/relationships/tags" Target="../tags/tag9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hyperlink" Target="http://developer.android.com/reference/android/provider/package-summary.html"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9.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14.xml"/><Relationship Id="rId3" Type="http://schemas.openxmlformats.org/officeDocument/2006/relationships/hyperlink" Target="http://developer.android.com/reference/packages.html"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hyperlink" Target="http://www.w3schools.com/sql/sql_where.asp"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github.com/ibmecod/mobile-androidintro/blob/master/Lab8/MainActivity.java" TargetMode="External"/><Relationship Id="rId3" Type="http://schemas.openxmlformats.org/officeDocument/2006/relationships/image" Target="../media/image87.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github.com/ibmecod/mobile-androidintro/blob/master/Lab8/MainActivity.java" TargetMode="External"/><Relationship Id="rId3" Type="http://schemas.openxmlformats.org/officeDocument/2006/relationships/image" Target="../media/image88.tif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9.tiff"/><Relationship Id="rId3" Type="http://schemas.openxmlformats.org/officeDocument/2006/relationships/image" Target="../media/image9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616070" y="3765904"/>
            <a:ext cx="4583309" cy="857138"/>
          </a:xfrm>
        </p:spPr>
        <p:txBody>
          <a:bodyPr/>
          <a:lstStyle/>
          <a:p>
            <a:pPr fontAlgn="auto">
              <a:spcAft>
                <a:spcPts val="0"/>
              </a:spcAft>
              <a:defRPr/>
            </a:pPr>
            <a:r>
              <a:rPr lang="en-US" dirty="0" smtClean="0"/>
              <a:t>Mobile – Android Intro</a:t>
            </a:r>
            <a:endParaRPr lang="en-US" dirty="0"/>
          </a:p>
        </p:txBody>
      </p:sp>
      <p:sp>
        <p:nvSpPr>
          <p:cNvPr id="2" name="Text Placeholder 1"/>
          <p:cNvSpPr>
            <a:spLocks noGrp="1"/>
          </p:cNvSpPr>
          <p:nvPr>
            <p:ph type="body" sz="quarter" idx="11"/>
          </p:nvPr>
        </p:nvSpPr>
        <p:spPr>
          <a:xfrm>
            <a:off x="6629400" y="5257800"/>
            <a:ext cx="1269041" cy="514283"/>
          </a:xfrm>
        </p:spPr>
        <p:txBody>
          <a:bodyPr/>
          <a:lstStyle/>
          <a:p>
            <a:pPr fontAlgn="auto">
              <a:spcAft>
                <a:spcPts val="0"/>
              </a:spcAft>
              <a:defRPr/>
            </a:pPr>
            <a:r>
              <a:rPr lang="en-US" dirty="0" smtClean="0"/>
              <a:t>IBM </a:t>
            </a:r>
            <a:r>
              <a:rPr lang="en-US" dirty="0" err="1" smtClean="0"/>
              <a:t>EcoD</a:t>
            </a:r>
            <a:endParaRPr lang="en-US" dirty="0"/>
          </a:p>
        </p:txBody>
      </p:sp>
    </p:spTree>
    <p:extLst>
      <p:ext uri="{BB962C8B-B14F-4D97-AF65-F5344CB8AC3E}">
        <p14:creationId xmlns:p14="http://schemas.microsoft.com/office/powerpoint/2010/main" val="188765839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custDataLst>
              <p:tags r:id="rId1"/>
            </p:custDataLst>
          </p:nvPr>
        </p:nvSpPr>
        <p:spPr bwMode="auto">
          <a:xfrm>
            <a:off x="304800" y="1219200"/>
            <a:ext cx="83820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2800" dirty="0" smtClean="0"/>
              <a:t>By default, each app is run in its own Linux process</a:t>
            </a:r>
          </a:p>
          <a:p>
            <a:pPr lvl="1"/>
            <a:r>
              <a:rPr lang="en-US" sz="2400" dirty="0" smtClean="0"/>
              <a:t>Process started when app’s code needs to be executed</a:t>
            </a:r>
          </a:p>
          <a:p>
            <a:pPr lvl="1"/>
            <a:r>
              <a:rPr lang="en-US" sz="2400" dirty="0" smtClean="0"/>
              <a:t>Threads can be started to handle time-consuming operations</a:t>
            </a:r>
          </a:p>
          <a:p>
            <a:pPr lvl="1"/>
            <a:endParaRPr lang="en-US" sz="2400" dirty="0" smtClean="0"/>
          </a:p>
          <a:p>
            <a:r>
              <a:rPr lang="en-US" sz="2800" dirty="0" smtClean="0"/>
              <a:t>Each process has its own </a:t>
            </a:r>
            <a:r>
              <a:rPr lang="en-US" sz="2800" dirty="0" err="1" smtClean="0"/>
              <a:t>Dalvik</a:t>
            </a:r>
            <a:r>
              <a:rPr lang="en-US" sz="2800" dirty="0" smtClean="0"/>
              <a:t> VM</a:t>
            </a:r>
          </a:p>
          <a:p>
            <a:endParaRPr lang="en-US" sz="2800" dirty="0" smtClean="0"/>
          </a:p>
          <a:p>
            <a:r>
              <a:rPr lang="en-US" sz="2800" dirty="0" smtClean="0"/>
              <a:t>By default, each app is assigned unique Linux ID</a:t>
            </a:r>
          </a:p>
          <a:p>
            <a:pPr lvl="1"/>
            <a:r>
              <a:rPr lang="en-US" sz="2400" dirty="0" smtClean="0"/>
              <a:t>Permissions are set so app’s files are only visible to that app</a:t>
            </a:r>
            <a:endParaRPr lang="en-US" sz="2400" dirty="0"/>
          </a:p>
        </p:txBody>
      </p:sp>
      <p:sp>
        <p:nvSpPr>
          <p:cNvPr id="6" name="Rectangle 1"/>
          <p:cNvSpPr>
            <a:spLocks noGrp="1" noChangeArrowheads="1"/>
          </p:cNvSpPr>
          <p:nvPr>
            <p:ph type="title"/>
          </p:nvPr>
        </p:nvSpPr>
        <p:spPr>
          <a:xfrm>
            <a:off x="457200" y="567110"/>
            <a:ext cx="8458199"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Boxed Applications</a:t>
            </a:r>
            <a:endParaRPr lang="en-US" altLang="en-US" sz="2800" b="1" dirty="0">
              <a:solidFill>
                <a:srgbClr val="002060"/>
              </a:solidFill>
              <a:effectLst>
                <a:outerShdw blurRad="38100" dist="38100" dir="2700000" algn="tl">
                  <a:srgbClr val="C0C0C0"/>
                </a:outerShdw>
              </a:effectLst>
            </a:endParaRPr>
          </a:p>
        </p:txBody>
      </p:sp>
    </p:spTree>
    <p:extLst>
      <p:ext uri="{BB962C8B-B14F-4D97-AF65-F5344CB8AC3E}">
        <p14:creationId xmlns:p14="http://schemas.microsoft.com/office/powerpoint/2010/main" val="7185236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8043897" cy="427038"/>
          </a:xfrm>
        </p:spPr>
        <p:txBody>
          <a:bodyPr/>
          <a:lstStyle/>
          <a:p>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Run the Application</a:t>
            </a:r>
            <a:endParaRPr lang="en-US" dirty="0"/>
          </a:p>
        </p:txBody>
      </p:sp>
      <p:sp>
        <p:nvSpPr>
          <p:cNvPr id="3" name="Content Placeholder 2"/>
          <p:cNvSpPr>
            <a:spLocks noGrp="1"/>
          </p:cNvSpPr>
          <p:nvPr>
            <p:ph idx="1"/>
          </p:nvPr>
        </p:nvSpPr>
        <p:spPr>
          <a:xfrm>
            <a:off x="261903" y="1143000"/>
            <a:ext cx="8553527" cy="5221288"/>
          </a:xfrm>
        </p:spPr>
        <p:txBody>
          <a:bodyPr/>
          <a:lstStyle/>
          <a:p>
            <a:r>
              <a:rPr lang="en-US" sz="1800" dirty="0" smtClean="0"/>
              <a:t>Click on New Button </a:t>
            </a:r>
            <a:r>
              <a:rPr lang="en-US" sz="1800" dirty="0" smtClean="0">
                <a:sym typeface="Wingdings"/>
              </a:rPr>
              <a:t> Display all Contacts</a:t>
            </a:r>
          </a:p>
          <a:p>
            <a:pPr marL="79762" indent="0">
              <a:buNone/>
            </a:pPr>
            <a:endParaRPr lang="en-US" sz="1800" dirty="0" smtClean="0">
              <a:sym typeface="Wingdings"/>
            </a:endParaRPr>
          </a:p>
        </p:txBody>
      </p:sp>
      <p:pic>
        <p:nvPicPr>
          <p:cNvPr id="4" name="Picture 3"/>
          <p:cNvPicPr>
            <a:picLocks noChangeAspect="1"/>
          </p:cNvPicPr>
          <p:nvPr/>
        </p:nvPicPr>
        <p:blipFill>
          <a:blip r:embed="rId2"/>
          <a:stretch>
            <a:fillRect/>
          </a:stretch>
        </p:blipFill>
        <p:spPr>
          <a:xfrm>
            <a:off x="3886200" y="1600200"/>
            <a:ext cx="3703727" cy="4764088"/>
          </a:xfrm>
          <a:prstGeom prst="rect">
            <a:avLst/>
          </a:prstGeom>
        </p:spPr>
      </p:pic>
    </p:spTree>
    <p:extLst>
      <p:ext uri="{BB962C8B-B14F-4D97-AF65-F5344CB8AC3E}">
        <p14:creationId xmlns:p14="http://schemas.microsoft.com/office/powerpoint/2010/main" val="20769102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Asynchronous Task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AsyncTask</a:t>
            </a: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 in Android</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83122036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799"/>
            <a:ext cx="6163063" cy="427038"/>
          </a:xfrm>
        </p:spPr>
        <p:txBody>
          <a:bodyPr/>
          <a:lstStyle/>
          <a:p>
            <a:r>
              <a:rPr lang="en-US" sz="2400" b="1" dirty="0" err="1" smtClean="0">
                <a:solidFill>
                  <a:srgbClr val="002060"/>
                </a:solidFill>
              </a:rPr>
              <a:t>AsyncTask</a:t>
            </a:r>
            <a:endParaRPr lang="en-US" sz="2400" b="1" dirty="0">
              <a:solidFill>
                <a:srgbClr val="002060"/>
              </a:solidFill>
            </a:endParaRPr>
          </a:p>
        </p:txBody>
      </p:sp>
      <p:sp>
        <p:nvSpPr>
          <p:cNvPr id="3" name="Content Placeholder 2"/>
          <p:cNvSpPr>
            <a:spLocks noGrp="1"/>
          </p:cNvSpPr>
          <p:nvPr>
            <p:ph idx="1"/>
          </p:nvPr>
        </p:nvSpPr>
        <p:spPr>
          <a:xfrm>
            <a:off x="304800" y="1295400"/>
            <a:ext cx="8382000" cy="5181600"/>
          </a:xfrm>
        </p:spPr>
        <p:txBody>
          <a:bodyPr>
            <a:normAutofit lnSpcReduction="10000"/>
          </a:bodyPr>
          <a:lstStyle/>
          <a:p>
            <a:r>
              <a:rPr lang="en-US" sz="2000" dirty="0"/>
              <a:t>One of the most important problems in Android development is the User Interface (UI) </a:t>
            </a:r>
            <a:r>
              <a:rPr lang="en-US" sz="2000" dirty="0" smtClean="0"/>
              <a:t>responsiveness. Part </a:t>
            </a:r>
            <a:r>
              <a:rPr lang="en-US" sz="2000" dirty="0"/>
              <a:t>of this is the fault of Android implementation, but much faults lies on the developer. </a:t>
            </a:r>
            <a:endParaRPr lang="en-US" sz="2000" dirty="0" smtClean="0"/>
          </a:p>
          <a:p>
            <a:pPr marL="79762" indent="0">
              <a:buNone/>
            </a:pPr>
            <a:endParaRPr lang="en-US" sz="2000" dirty="0" smtClean="0"/>
          </a:p>
          <a:p>
            <a:r>
              <a:rPr lang="en-US" sz="2000" dirty="0" smtClean="0"/>
              <a:t>A </a:t>
            </a:r>
            <a:r>
              <a:rPr lang="en-US" sz="2000" dirty="0"/>
              <a:t>key to a good GUI performance in Android development is to move as much work as possible off from the UI thread into the background. </a:t>
            </a:r>
            <a:r>
              <a:rPr lang="en-US" sz="2000" dirty="0" smtClean="0"/>
              <a:t>Using </a:t>
            </a:r>
            <a:r>
              <a:rPr lang="en-US" sz="2000" dirty="0" err="1"/>
              <a:t>AsyncTasks</a:t>
            </a:r>
            <a:r>
              <a:rPr lang="en-US" sz="2000" dirty="0"/>
              <a:t> is one of the easiest way to do this</a:t>
            </a:r>
            <a:r>
              <a:rPr lang="en-US" sz="2000" dirty="0" smtClean="0"/>
              <a:t>.</a:t>
            </a:r>
          </a:p>
          <a:p>
            <a:pPr marL="79762" indent="0">
              <a:buNone/>
            </a:pPr>
            <a:endParaRPr lang="en-US" sz="2000" dirty="0"/>
          </a:p>
          <a:p>
            <a:pPr marL="79762" indent="0">
              <a:buNone/>
            </a:pPr>
            <a:r>
              <a:rPr lang="en-US" sz="2000" b="1" dirty="0"/>
              <a:t>When to use </a:t>
            </a:r>
            <a:r>
              <a:rPr lang="en-US" sz="2000" b="1" dirty="0" err="1"/>
              <a:t>AsyncTask</a:t>
            </a:r>
            <a:r>
              <a:rPr lang="en-US" sz="2000" b="1" dirty="0"/>
              <a:t>?</a:t>
            </a:r>
          </a:p>
          <a:p>
            <a:pPr marL="79762" indent="0">
              <a:buNone/>
            </a:pPr>
            <a:endParaRPr lang="en-US" sz="2000" dirty="0" smtClean="0"/>
          </a:p>
          <a:p>
            <a:pPr marL="79762" indent="0">
              <a:buNone/>
            </a:pPr>
            <a:r>
              <a:rPr lang="en-US" sz="2000" dirty="0"/>
              <a:t>An </a:t>
            </a:r>
            <a:r>
              <a:rPr lang="en-US" sz="2000" dirty="0" err="1"/>
              <a:t>AsyncTask</a:t>
            </a:r>
            <a:r>
              <a:rPr lang="en-US" sz="2000" dirty="0"/>
              <a:t> is designed to be a helper class around threads and handlers. As </a:t>
            </a:r>
            <a:r>
              <a:rPr lang="en-US" sz="2000" dirty="0" smtClean="0"/>
              <a:t>described </a:t>
            </a:r>
            <a:r>
              <a:rPr lang="en-US" sz="2000" dirty="0"/>
              <a:t>in the Android documentation</a:t>
            </a:r>
            <a:r>
              <a:rPr lang="en-US" sz="2000" dirty="0" smtClean="0"/>
              <a:t>:</a:t>
            </a:r>
          </a:p>
          <a:p>
            <a:pPr marL="403569" lvl="1" indent="0">
              <a:buNone/>
            </a:pPr>
            <a:endParaRPr lang="en-US" sz="2000" i="1" dirty="0"/>
          </a:p>
          <a:p>
            <a:pPr marL="403569" lvl="1" indent="0">
              <a:buNone/>
            </a:pPr>
            <a:r>
              <a:rPr lang="en-US" sz="2000" i="1" dirty="0"/>
              <a:t>“</a:t>
            </a:r>
            <a:r>
              <a:rPr lang="en-US" sz="2000" i="1" dirty="0" err="1"/>
              <a:t>AsyncTask</a:t>
            </a:r>
            <a:r>
              <a:rPr lang="en-US" sz="2000" i="1" dirty="0"/>
              <a:t> enables proper and easy use of the UI thread. This class allows to perform background operations and publish results on the UI thread without having to manipulate threads and/or handlers</a:t>
            </a:r>
            <a:r>
              <a:rPr lang="en-US" sz="2000" i="1" dirty="0" smtClean="0"/>
              <a:t>.”</a:t>
            </a:r>
          </a:p>
          <a:p>
            <a:pPr marL="403569" lvl="1" indent="0">
              <a:buNone/>
            </a:pPr>
            <a:endParaRPr lang="en-US" sz="2000" i="1" dirty="0"/>
          </a:p>
          <a:p>
            <a:pPr marL="79762" indent="0">
              <a:buNone/>
            </a:pPr>
            <a:r>
              <a:rPr lang="en-US" sz="2000" dirty="0"/>
              <a:t>Simply said: An </a:t>
            </a:r>
            <a:r>
              <a:rPr lang="en-US" sz="2000" dirty="0" err="1"/>
              <a:t>AsyncTask</a:t>
            </a:r>
            <a:r>
              <a:rPr lang="en-US" sz="2000" dirty="0"/>
              <a:t> is used to do some computation in background and publish the result on the UI thread.</a:t>
            </a:r>
            <a:endParaRPr lang="en-US" sz="2000" i="1" dirty="0" smtClean="0"/>
          </a:p>
          <a:p>
            <a:pPr marL="79762" indent="0">
              <a:buNone/>
            </a:pPr>
            <a:endParaRPr lang="en-US" sz="2000" i="1" dirty="0" smtClean="0"/>
          </a:p>
        </p:txBody>
      </p:sp>
    </p:spTree>
    <p:extLst>
      <p:ext uri="{BB962C8B-B14F-4D97-AF65-F5344CB8AC3E}">
        <p14:creationId xmlns:p14="http://schemas.microsoft.com/office/powerpoint/2010/main" val="16464781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799"/>
            <a:ext cx="6163063" cy="427038"/>
          </a:xfrm>
        </p:spPr>
        <p:txBody>
          <a:bodyPr/>
          <a:lstStyle/>
          <a:p>
            <a:r>
              <a:rPr lang="en-US" sz="2400" b="1" dirty="0" err="1" smtClean="0">
                <a:solidFill>
                  <a:srgbClr val="002060"/>
                </a:solidFill>
              </a:rPr>
              <a:t>AsyncTask</a:t>
            </a:r>
            <a:r>
              <a:rPr lang="en-US" sz="2400" b="1" dirty="0" smtClean="0">
                <a:solidFill>
                  <a:srgbClr val="002060"/>
                </a:solidFill>
              </a:rPr>
              <a:t> – Cont’d</a:t>
            </a:r>
            <a:endParaRPr lang="en-US" sz="2400" b="1" dirty="0">
              <a:solidFill>
                <a:srgbClr val="002060"/>
              </a:solidFill>
            </a:endParaRPr>
          </a:p>
        </p:txBody>
      </p:sp>
      <p:sp>
        <p:nvSpPr>
          <p:cNvPr id="3" name="Content Placeholder 2"/>
          <p:cNvSpPr>
            <a:spLocks noGrp="1"/>
          </p:cNvSpPr>
          <p:nvPr>
            <p:ph idx="1"/>
          </p:nvPr>
        </p:nvSpPr>
        <p:spPr>
          <a:xfrm>
            <a:off x="304800" y="1295400"/>
            <a:ext cx="8382000" cy="5181600"/>
          </a:xfrm>
        </p:spPr>
        <p:txBody>
          <a:bodyPr>
            <a:normAutofit/>
          </a:bodyPr>
          <a:lstStyle/>
          <a:p>
            <a:r>
              <a:rPr lang="en-US" sz="2000" dirty="0" err="1"/>
              <a:t>AsyncTasks</a:t>
            </a:r>
            <a:r>
              <a:rPr lang="en-US" sz="2000" dirty="0"/>
              <a:t> ideally are designed to perform operations in background which take at most a few seconds. </a:t>
            </a:r>
            <a:r>
              <a:rPr lang="en-US" sz="2000" b="1" dirty="0"/>
              <a:t>It is not recommended to use them for downloading megabytes of data from servers or doing CPU intensive tasks, such as image processing</a:t>
            </a:r>
            <a:r>
              <a:rPr lang="en-US" sz="2000" b="1" dirty="0" smtClean="0"/>
              <a:t>.</a:t>
            </a:r>
          </a:p>
          <a:p>
            <a:endParaRPr lang="en-US" sz="2000" b="1" i="1" dirty="0"/>
          </a:p>
          <a:p>
            <a:r>
              <a:rPr lang="en-US" sz="2000" dirty="0"/>
              <a:t>If you want to keep threads running for a long period of time, it is strongly recommended to use Java threads or classes such as </a:t>
            </a:r>
            <a:r>
              <a:rPr lang="en-US" sz="2000" dirty="0" err="1"/>
              <a:t>java.util.concurrent.Executor</a:t>
            </a:r>
            <a:r>
              <a:rPr lang="en-US" sz="2000" dirty="0"/>
              <a:t> or </a:t>
            </a:r>
            <a:r>
              <a:rPr lang="en-US" sz="2000" dirty="0" err="1"/>
              <a:t>java.util.concurrent.ThreadPoolExecutor</a:t>
            </a:r>
            <a:r>
              <a:rPr lang="en-US" sz="2000" dirty="0"/>
              <a:t> in combination with </a:t>
            </a:r>
            <a:r>
              <a:rPr lang="en-US" sz="2000" dirty="0" err="1"/>
              <a:t>android.os.Handler</a:t>
            </a:r>
            <a:r>
              <a:rPr lang="en-US" sz="2000" dirty="0"/>
              <a:t> to </a:t>
            </a:r>
            <a:r>
              <a:rPr lang="en-US" sz="2000" dirty="0" smtClean="0"/>
              <a:t>publish </a:t>
            </a:r>
            <a:r>
              <a:rPr lang="en-US" sz="2000" dirty="0"/>
              <a:t>the results on the UI thread. </a:t>
            </a:r>
            <a:endParaRPr lang="en-US" sz="2000" dirty="0" smtClean="0"/>
          </a:p>
          <a:p>
            <a:endParaRPr lang="en-US" sz="2000" b="1" i="1" dirty="0"/>
          </a:p>
          <a:p>
            <a:pPr marL="79762" indent="0">
              <a:buNone/>
            </a:pPr>
            <a:r>
              <a:rPr lang="en-US" sz="2000" dirty="0"/>
              <a:t>Note </a:t>
            </a:r>
            <a:r>
              <a:rPr lang="en-US" sz="2000" dirty="0" smtClean="0"/>
              <a:t>: If you </a:t>
            </a:r>
            <a:r>
              <a:rPr lang="en-US" sz="2000" dirty="0"/>
              <a:t>need to do network operations using either Java threads or </a:t>
            </a:r>
            <a:r>
              <a:rPr lang="en-US" sz="2000" dirty="0" err="1"/>
              <a:t>AsyncTask</a:t>
            </a:r>
            <a:r>
              <a:rPr lang="en-US" sz="2000" dirty="0"/>
              <a:t>. In Android 4 </a:t>
            </a:r>
            <a:r>
              <a:rPr lang="en-US" sz="2000" dirty="0" smtClean="0"/>
              <a:t>and above attempting </a:t>
            </a:r>
            <a:r>
              <a:rPr lang="en-US" sz="2000" dirty="0"/>
              <a:t>to access the network from the UI thread will throw an exception.</a:t>
            </a:r>
            <a:endParaRPr lang="en-US" sz="2000" b="1" i="1" dirty="0" smtClean="0"/>
          </a:p>
        </p:txBody>
      </p:sp>
    </p:spTree>
    <p:extLst>
      <p:ext uri="{BB962C8B-B14F-4D97-AF65-F5344CB8AC3E}">
        <p14:creationId xmlns:p14="http://schemas.microsoft.com/office/powerpoint/2010/main" val="5139374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799"/>
            <a:ext cx="6163063" cy="427038"/>
          </a:xfrm>
        </p:spPr>
        <p:txBody>
          <a:bodyPr/>
          <a:lstStyle/>
          <a:p>
            <a:r>
              <a:rPr lang="en-US" sz="2400" b="1" dirty="0" err="1" smtClean="0">
                <a:solidFill>
                  <a:srgbClr val="002060"/>
                </a:solidFill>
              </a:rPr>
              <a:t>AsyncTask</a:t>
            </a:r>
            <a:r>
              <a:rPr lang="en-US" sz="2400" b="1" dirty="0" smtClean="0">
                <a:solidFill>
                  <a:srgbClr val="002060"/>
                </a:solidFill>
              </a:rPr>
              <a:t> – Life Cycle</a:t>
            </a:r>
            <a:endParaRPr lang="en-US" sz="2400" b="1" dirty="0">
              <a:solidFill>
                <a:srgbClr val="002060"/>
              </a:solidFill>
            </a:endParaRPr>
          </a:p>
        </p:txBody>
      </p:sp>
      <p:pic>
        <p:nvPicPr>
          <p:cNvPr id="4" name="Content Placeholder 3"/>
          <p:cNvPicPr>
            <a:picLocks noGrp="1" noChangeAspect="1"/>
          </p:cNvPicPr>
          <p:nvPr>
            <p:ph idx="1"/>
          </p:nvPr>
        </p:nvPicPr>
        <p:blipFill>
          <a:blip r:embed="rId3"/>
          <a:stretch>
            <a:fillRect/>
          </a:stretch>
        </p:blipFill>
        <p:spPr>
          <a:xfrm>
            <a:off x="533400" y="1371600"/>
            <a:ext cx="7467600" cy="4610100"/>
          </a:xfrm>
          <a:prstGeom prst="rect">
            <a:avLst/>
          </a:prstGeom>
        </p:spPr>
      </p:pic>
    </p:spTree>
    <p:extLst>
      <p:ext uri="{BB962C8B-B14F-4D97-AF65-F5344CB8AC3E}">
        <p14:creationId xmlns:p14="http://schemas.microsoft.com/office/powerpoint/2010/main" val="3803901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799"/>
            <a:ext cx="6163063" cy="427038"/>
          </a:xfrm>
        </p:spPr>
        <p:txBody>
          <a:bodyPr/>
          <a:lstStyle/>
          <a:p>
            <a:r>
              <a:rPr lang="en-US" sz="2400" b="1" dirty="0" err="1" smtClean="0">
                <a:solidFill>
                  <a:srgbClr val="002060"/>
                </a:solidFill>
              </a:rPr>
              <a:t>AsyncTask</a:t>
            </a:r>
            <a:r>
              <a:rPr lang="en-US" sz="2400" b="1" dirty="0" smtClean="0">
                <a:solidFill>
                  <a:srgbClr val="002060"/>
                </a:solidFill>
              </a:rPr>
              <a:t> – Life Cycle - Cont’d</a:t>
            </a:r>
            <a:endParaRPr lang="en-US" sz="2400" b="1" dirty="0">
              <a:solidFill>
                <a:srgbClr val="002060"/>
              </a:solidFill>
            </a:endParaRPr>
          </a:p>
        </p:txBody>
      </p:sp>
      <p:pic>
        <p:nvPicPr>
          <p:cNvPr id="6" name="Picture 5"/>
          <p:cNvPicPr>
            <a:picLocks noChangeAspect="1"/>
          </p:cNvPicPr>
          <p:nvPr/>
        </p:nvPicPr>
        <p:blipFill>
          <a:blip r:embed="rId3"/>
          <a:stretch>
            <a:fillRect/>
          </a:stretch>
        </p:blipFill>
        <p:spPr>
          <a:xfrm>
            <a:off x="304800" y="1219200"/>
            <a:ext cx="8458200" cy="4397829"/>
          </a:xfrm>
          <a:prstGeom prst="rect">
            <a:avLst/>
          </a:prstGeom>
        </p:spPr>
      </p:pic>
    </p:spTree>
    <p:extLst>
      <p:ext uri="{BB962C8B-B14F-4D97-AF65-F5344CB8AC3E}">
        <p14:creationId xmlns:p14="http://schemas.microsoft.com/office/powerpoint/2010/main" val="15342302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799"/>
            <a:ext cx="6163063" cy="427038"/>
          </a:xfrm>
        </p:spPr>
        <p:txBody>
          <a:bodyPr/>
          <a:lstStyle/>
          <a:p>
            <a:r>
              <a:rPr lang="en-US" sz="2400" b="1" dirty="0" err="1" smtClean="0">
                <a:solidFill>
                  <a:srgbClr val="002060"/>
                </a:solidFill>
              </a:rPr>
              <a:t>AsyncTask</a:t>
            </a:r>
            <a:r>
              <a:rPr lang="en-US" sz="2400" b="1" dirty="0" smtClean="0">
                <a:solidFill>
                  <a:srgbClr val="002060"/>
                </a:solidFill>
              </a:rPr>
              <a:t> – Usage</a:t>
            </a:r>
            <a:endParaRPr lang="en-US" sz="2400" b="1" dirty="0">
              <a:solidFill>
                <a:srgbClr val="002060"/>
              </a:solidFill>
            </a:endParaRPr>
          </a:p>
        </p:txBody>
      </p:sp>
      <p:sp>
        <p:nvSpPr>
          <p:cNvPr id="3" name="Content Placeholder 2"/>
          <p:cNvSpPr>
            <a:spLocks noGrp="1"/>
          </p:cNvSpPr>
          <p:nvPr>
            <p:ph idx="1"/>
          </p:nvPr>
        </p:nvSpPr>
        <p:spPr>
          <a:xfrm>
            <a:off x="304800" y="1295400"/>
            <a:ext cx="8382000" cy="5181600"/>
          </a:xfrm>
        </p:spPr>
        <p:txBody>
          <a:bodyPr>
            <a:normAutofit/>
          </a:bodyPr>
          <a:lstStyle/>
          <a:p>
            <a:r>
              <a:rPr lang="en-US" sz="2000" dirty="0"/>
              <a:t>To use </a:t>
            </a:r>
            <a:r>
              <a:rPr lang="en-US" sz="2000" dirty="0" err="1"/>
              <a:t>AsyncTask</a:t>
            </a:r>
            <a:r>
              <a:rPr lang="en-US" sz="2000" dirty="0"/>
              <a:t> you must subclass it. An </a:t>
            </a:r>
            <a:r>
              <a:rPr lang="en-US" sz="2000" dirty="0" err="1"/>
              <a:t>AsyncTask</a:t>
            </a:r>
            <a:r>
              <a:rPr lang="en-US" sz="2000" dirty="0"/>
              <a:t> is started via the execute() method. </a:t>
            </a:r>
            <a:endParaRPr lang="en-US" sz="2000" dirty="0" smtClean="0"/>
          </a:p>
          <a:p>
            <a:pPr marL="79762" indent="0">
              <a:buNone/>
            </a:pPr>
            <a:endParaRPr lang="en-US" sz="2000" dirty="0"/>
          </a:p>
          <a:p>
            <a:r>
              <a:rPr lang="en-US" sz="2000" dirty="0" smtClean="0"/>
              <a:t>The </a:t>
            </a:r>
            <a:r>
              <a:rPr lang="en-US" sz="2000" dirty="0"/>
              <a:t>execute() method calls the </a:t>
            </a:r>
            <a:r>
              <a:rPr lang="en-US" sz="2000" dirty="0" err="1"/>
              <a:t>doInBackground</a:t>
            </a:r>
            <a:r>
              <a:rPr lang="en-US" sz="2000" dirty="0"/>
              <a:t>() method. </a:t>
            </a:r>
            <a:endParaRPr lang="en-US" sz="2000" dirty="0" smtClean="0"/>
          </a:p>
          <a:p>
            <a:pPr marL="79762" indent="0">
              <a:buNone/>
            </a:pPr>
            <a:endParaRPr lang="en-US" sz="2000" dirty="0" smtClean="0"/>
          </a:p>
          <a:p>
            <a:r>
              <a:rPr lang="en-US" sz="2000" dirty="0" err="1"/>
              <a:t>AsyncTask</a:t>
            </a:r>
            <a:r>
              <a:rPr lang="en-US" sz="2000" dirty="0"/>
              <a:t> is an intelligent thread that is recommended to be used. It is intelligent as it can help with it’s methods, and there are two methods that run on the UI thread, which is good to update UI components.</a:t>
            </a:r>
          </a:p>
          <a:p>
            <a:pPr marL="79762" indent="0">
              <a:buNone/>
            </a:pPr>
            <a:endParaRPr lang="en-US" sz="2000" dirty="0" smtClean="0"/>
          </a:p>
          <a:p>
            <a:pPr marL="79762" indent="0">
              <a:buNone/>
            </a:pPr>
            <a:r>
              <a:rPr lang="en-US" sz="2000" dirty="0" smtClean="0"/>
              <a:t>Use </a:t>
            </a:r>
            <a:r>
              <a:rPr lang="en-US" sz="2000" dirty="0" err="1"/>
              <a:t>AsyncTask</a:t>
            </a:r>
            <a:r>
              <a:rPr lang="en-US" sz="2000" dirty="0"/>
              <a:t> for</a:t>
            </a:r>
            <a:r>
              <a:rPr lang="en-US" sz="2000" dirty="0" smtClean="0"/>
              <a:t>:</a:t>
            </a:r>
          </a:p>
          <a:p>
            <a:pPr marL="79762" indent="0">
              <a:buNone/>
            </a:pPr>
            <a:endParaRPr lang="en-US" sz="2000" dirty="0"/>
          </a:p>
          <a:p>
            <a:r>
              <a:rPr lang="en-US" sz="2000" dirty="0"/>
              <a:t>Simple network operations which do not require downloading a lot of </a:t>
            </a:r>
            <a:r>
              <a:rPr lang="en-US" sz="2000" dirty="0" smtClean="0"/>
              <a:t>data</a:t>
            </a:r>
          </a:p>
          <a:p>
            <a:pPr marL="79762" indent="0">
              <a:buNone/>
            </a:pPr>
            <a:endParaRPr lang="en-US" sz="2000" dirty="0"/>
          </a:p>
          <a:p>
            <a:r>
              <a:rPr lang="en-US" sz="2000" dirty="0"/>
              <a:t>Disk-bound tasks that might take less than a few milliseconds</a:t>
            </a:r>
          </a:p>
          <a:p>
            <a:endParaRPr lang="en-US" sz="2000" b="1" i="1" dirty="0" smtClean="0"/>
          </a:p>
        </p:txBody>
      </p:sp>
    </p:spTree>
    <p:extLst>
      <p:ext uri="{BB962C8B-B14F-4D97-AF65-F5344CB8AC3E}">
        <p14:creationId xmlns:p14="http://schemas.microsoft.com/office/powerpoint/2010/main" val="386497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Lab9 - Click Counter Application Using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AsyncTask</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26773360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smtClean="0">
                <a:solidFill>
                  <a:srgbClr val="002060"/>
                </a:solidFill>
              </a:rPr>
              <a:t>Click Counter Application – User Interface</a:t>
            </a:r>
            <a:endParaRPr lang="en-US" sz="2400" dirty="0"/>
          </a:p>
        </p:txBody>
      </p:sp>
      <p:pic>
        <p:nvPicPr>
          <p:cNvPr id="9" name="Picture 8"/>
          <p:cNvPicPr>
            <a:picLocks noChangeAspect="1"/>
          </p:cNvPicPr>
          <p:nvPr/>
        </p:nvPicPr>
        <p:blipFill>
          <a:blip r:embed="rId2"/>
          <a:stretch>
            <a:fillRect/>
          </a:stretch>
        </p:blipFill>
        <p:spPr>
          <a:xfrm>
            <a:off x="228600" y="1371600"/>
            <a:ext cx="8610600" cy="5071854"/>
          </a:xfrm>
          <a:prstGeom prst="rect">
            <a:avLst/>
          </a:prstGeom>
        </p:spPr>
      </p:pic>
    </p:spTree>
    <p:extLst>
      <p:ext uri="{BB962C8B-B14F-4D97-AF65-F5344CB8AC3E}">
        <p14:creationId xmlns:p14="http://schemas.microsoft.com/office/powerpoint/2010/main" val="5474073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smtClean="0">
                <a:solidFill>
                  <a:srgbClr val="002060"/>
                </a:solidFill>
              </a:rPr>
              <a:t>Click Counter Application</a:t>
            </a:r>
            <a:endParaRPr lang="en-US" sz="2400" dirty="0"/>
          </a:p>
        </p:txBody>
      </p:sp>
      <p:sp>
        <p:nvSpPr>
          <p:cNvPr id="5" name="Content Placeholder 2"/>
          <p:cNvSpPr txBox="1">
            <a:spLocks/>
          </p:cNvSpPr>
          <p:nvPr/>
        </p:nvSpPr>
        <p:spPr bwMode="auto">
          <a:xfrm>
            <a:off x="5638800" y="1295400"/>
            <a:ext cx="32004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err="1" smtClean="0"/>
              <a:t>MainActivity</a:t>
            </a:r>
            <a:r>
              <a:rPr lang="en-US" b="1" dirty="0" smtClean="0"/>
              <a:t> </a:t>
            </a:r>
            <a:r>
              <a:rPr lang="en-US" b="1" dirty="0" smtClean="0">
                <a:sym typeface="Wingdings"/>
              </a:rPr>
              <a:t> </a:t>
            </a:r>
            <a:r>
              <a:rPr lang="en-US" b="1" dirty="0" smtClean="0"/>
              <a:t>New Button Click  </a:t>
            </a:r>
            <a:r>
              <a:rPr lang="en-US" b="1" dirty="0" smtClean="0">
                <a:sym typeface="Wingdings"/>
              </a:rPr>
              <a:t> </a:t>
            </a:r>
            <a:r>
              <a:rPr lang="en-US" b="1" dirty="0">
                <a:sym typeface="Wingdings"/>
              </a:rPr>
              <a:t>E</a:t>
            </a:r>
            <a:r>
              <a:rPr lang="en-US" b="1" dirty="0" smtClean="0"/>
              <a:t>xecuting a counter in the background invoking an </a:t>
            </a:r>
            <a:r>
              <a:rPr lang="en-US" b="1" dirty="0" err="1" smtClean="0"/>
              <a:t>AsyncTask</a:t>
            </a:r>
            <a:endParaRPr lang="en-US" b="1" dirty="0" smtClean="0"/>
          </a:p>
          <a:p>
            <a:endParaRPr lang="en-US" b="1" dirty="0" smtClean="0"/>
          </a:p>
          <a:p>
            <a:endParaRPr lang="en-US" sz="2000" b="1" dirty="0" smtClean="0"/>
          </a:p>
        </p:txBody>
      </p:sp>
      <p:pic>
        <p:nvPicPr>
          <p:cNvPr id="7" name="Picture 6"/>
          <p:cNvPicPr>
            <a:picLocks noChangeAspect="1"/>
          </p:cNvPicPr>
          <p:nvPr/>
        </p:nvPicPr>
        <p:blipFill>
          <a:blip r:embed="rId2"/>
          <a:stretch>
            <a:fillRect/>
          </a:stretch>
        </p:blipFill>
        <p:spPr>
          <a:xfrm>
            <a:off x="350649" y="1143000"/>
            <a:ext cx="5288151" cy="5410200"/>
          </a:xfrm>
          <a:prstGeom prst="rect">
            <a:avLst/>
          </a:prstGeom>
        </p:spPr>
      </p:pic>
      <p:pic>
        <p:nvPicPr>
          <p:cNvPr id="8" name="Picture 7"/>
          <p:cNvPicPr>
            <a:picLocks noChangeAspect="1"/>
          </p:cNvPicPr>
          <p:nvPr/>
        </p:nvPicPr>
        <p:blipFill>
          <a:blip r:embed="rId3"/>
          <a:stretch>
            <a:fillRect/>
          </a:stretch>
        </p:blipFill>
        <p:spPr>
          <a:xfrm>
            <a:off x="5867400" y="2133600"/>
            <a:ext cx="3048000" cy="4038600"/>
          </a:xfrm>
          <a:prstGeom prst="rect">
            <a:avLst/>
          </a:prstGeom>
        </p:spPr>
      </p:pic>
    </p:spTree>
    <p:extLst>
      <p:ext uri="{BB962C8B-B14F-4D97-AF65-F5344CB8AC3E}">
        <p14:creationId xmlns:p14="http://schemas.microsoft.com/office/powerpoint/2010/main" val="110341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a:xfrm>
            <a:off x="261904" y="567110"/>
            <a:ext cx="8653496"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How to Produce a Android App?</a:t>
            </a:r>
            <a:endParaRPr lang="en-US" altLang="en-US" sz="2800" b="1" dirty="0">
              <a:solidFill>
                <a:srgbClr val="002060"/>
              </a:solidFill>
              <a:effectLst>
                <a:outerShdw blurRad="38100" dist="38100" dir="2700000" algn="tl">
                  <a:srgbClr val="C0C0C0"/>
                </a:outerShdw>
              </a:effectLst>
            </a:endParaRPr>
          </a:p>
        </p:txBody>
      </p:sp>
      <p:sp>
        <p:nvSpPr>
          <p:cNvPr id="5" name="Rectangle 4"/>
          <p:cNvSpPr/>
          <p:nvPr>
            <p:custDataLst>
              <p:tags r:id="rId1"/>
            </p:custDataLst>
          </p:nvPr>
        </p:nvSpPr>
        <p:spPr>
          <a:xfrm>
            <a:off x="762000" y="15240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Java code</a:t>
            </a:r>
            <a:endParaRPr lang="en-US" dirty="0">
              <a:solidFill>
                <a:schemeClr val="tx2"/>
              </a:solidFill>
            </a:endParaRPr>
          </a:p>
        </p:txBody>
      </p:sp>
      <p:sp>
        <p:nvSpPr>
          <p:cNvPr id="6" name="Rectangle 5"/>
          <p:cNvSpPr/>
          <p:nvPr>
            <p:custDataLst>
              <p:tags r:id="rId2"/>
            </p:custDataLst>
          </p:nvPr>
        </p:nvSpPr>
        <p:spPr>
          <a:xfrm>
            <a:off x="2895600" y="15240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Byte code</a:t>
            </a:r>
            <a:endParaRPr lang="en-US" dirty="0">
              <a:solidFill>
                <a:schemeClr val="tx2"/>
              </a:solidFill>
            </a:endParaRPr>
          </a:p>
        </p:txBody>
      </p:sp>
      <p:sp>
        <p:nvSpPr>
          <p:cNvPr id="7" name="Rectangle 6"/>
          <p:cNvSpPr/>
          <p:nvPr>
            <p:custDataLst>
              <p:tags r:id="rId3"/>
            </p:custDataLst>
          </p:nvPr>
        </p:nvSpPr>
        <p:spPr>
          <a:xfrm>
            <a:off x="5334000" y="2209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2"/>
                </a:solidFill>
              </a:rPr>
              <a:t>Dalvik</a:t>
            </a:r>
            <a:r>
              <a:rPr lang="en-US" dirty="0" smtClean="0">
                <a:solidFill>
                  <a:schemeClr val="tx2"/>
                </a:solidFill>
              </a:rPr>
              <a:t> exe</a:t>
            </a:r>
            <a:endParaRPr lang="en-US" dirty="0">
              <a:solidFill>
                <a:schemeClr val="tx2"/>
              </a:solidFill>
            </a:endParaRPr>
          </a:p>
        </p:txBody>
      </p:sp>
      <p:sp>
        <p:nvSpPr>
          <p:cNvPr id="8" name="Rectangle 7"/>
          <p:cNvSpPr/>
          <p:nvPr>
            <p:custDataLst>
              <p:tags r:id="rId4"/>
            </p:custDataLst>
          </p:nvPr>
        </p:nvSpPr>
        <p:spPr>
          <a:xfrm>
            <a:off x="2667000" y="32120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9" name="Rectangle 8"/>
          <p:cNvSpPr/>
          <p:nvPr>
            <p:custDataLst>
              <p:tags r:id="rId5"/>
            </p:custDataLst>
          </p:nvPr>
        </p:nvSpPr>
        <p:spPr>
          <a:xfrm>
            <a:off x="2819400" y="33644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Rectangle 9"/>
          <p:cNvSpPr/>
          <p:nvPr>
            <p:custDataLst>
              <p:tags r:id="rId6"/>
            </p:custDataLst>
          </p:nvPr>
        </p:nvSpPr>
        <p:spPr>
          <a:xfrm>
            <a:off x="2971800" y="35168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Rectangle 10"/>
          <p:cNvSpPr/>
          <p:nvPr>
            <p:custDataLst>
              <p:tags r:id="rId7"/>
            </p:custDataLst>
          </p:nvPr>
        </p:nvSpPr>
        <p:spPr>
          <a:xfrm>
            <a:off x="3124200" y="36692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Byte code</a:t>
            </a:r>
            <a:endParaRPr lang="en-US" dirty="0">
              <a:solidFill>
                <a:schemeClr val="tx2"/>
              </a:solidFill>
            </a:endParaRPr>
          </a:p>
        </p:txBody>
      </p:sp>
      <p:sp>
        <p:nvSpPr>
          <p:cNvPr id="12" name="Rectangle 11"/>
          <p:cNvSpPr/>
          <p:nvPr>
            <p:custDataLst>
              <p:tags r:id="rId8"/>
            </p:custDataLst>
          </p:nvPr>
        </p:nvSpPr>
        <p:spPr>
          <a:xfrm>
            <a:off x="5334000" y="3733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&lt;xml&gt;</a:t>
            </a:r>
            <a:endParaRPr lang="en-US" dirty="0">
              <a:solidFill>
                <a:schemeClr val="tx2"/>
              </a:solidFill>
            </a:endParaRPr>
          </a:p>
        </p:txBody>
      </p:sp>
      <p:grpSp>
        <p:nvGrpSpPr>
          <p:cNvPr id="13" name="Group 25"/>
          <p:cNvGrpSpPr/>
          <p:nvPr>
            <p:custDataLst>
              <p:tags r:id="rId9"/>
            </p:custDataLst>
          </p:nvPr>
        </p:nvGrpSpPr>
        <p:grpSpPr>
          <a:xfrm>
            <a:off x="7620000" y="3733800"/>
            <a:ext cx="1143000" cy="990600"/>
            <a:chOff x="7467600" y="3200400"/>
            <a:chExt cx="1143000" cy="990600"/>
          </a:xfrm>
        </p:grpSpPr>
        <p:sp>
          <p:nvSpPr>
            <p:cNvPr id="14" name="Rectangle 13"/>
            <p:cNvSpPr/>
            <p:nvPr/>
          </p:nvSpPr>
          <p:spPr>
            <a:xfrm>
              <a:off x="7467600" y="3200400"/>
              <a:ext cx="1143000" cy="990600"/>
            </a:xfrm>
            <a:prstGeom prst="rect">
              <a:avLst/>
            </a:prstGeom>
            <a:solidFill>
              <a:srgbClr val="3058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15" name="Picture 2"/>
            <p:cNvPicPr>
              <a:picLocks noChangeAspect="1" noChangeArrowheads="1"/>
            </p:cNvPicPr>
            <p:nvPr/>
          </p:nvPicPr>
          <p:blipFill>
            <a:blip r:embed="rId29" cstate="print"/>
            <a:srcRect/>
            <a:stretch>
              <a:fillRect/>
            </a:stretch>
          </p:blipFill>
          <p:spPr bwMode="auto">
            <a:xfrm>
              <a:off x="7589520" y="3200400"/>
              <a:ext cx="914400" cy="953588"/>
            </a:xfrm>
            <a:prstGeom prst="rect">
              <a:avLst/>
            </a:prstGeom>
            <a:noFill/>
            <a:ln w="9525">
              <a:noFill/>
              <a:miter lim="800000"/>
              <a:headEnd/>
              <a:tailEnd/>
            </a:ln>
          </p:spPr>
        </p:pic>
      </p:grpSp>
      <p:sp>
        <p:nvSpPr>
          <p:cNvPr id="16" name="Music"/>
          <p:cNvSpPr>
            <a:spLocks noEditPoints="1" noChangeArrowheads="1"/>
          </p:cNvSpPr>
          <p:nvPr>
            <p:custDataLst>
              <p:tags r:id="rId10"/>
            </p:custDataLst>
          </p:nvPr>
        </p:nvSpPr>
        <p:spPr bwMode="auto">
          <a:xfrm>
            <a:off x="5410200" y="5334000"/>
            <a:ext cx="371475" cy="371475"/>
          </a:xfrm>
          <a:custGeom>
            <a:avLst/>
            <a:gdLst>
              <a:gd name="T0" fmla="*/ 7352 w 21600"/>
              <a:gd name="T1" fmla="*/ 46 h 21600"/>
              <a:gd name="T2" fmla="*/ 7373 w 21600"/>
              <a:gd name="T3" fmla="*/ 9900 h 21600"/>
              <a:gd name="T4" fmla="*/ 21683 w 21600"/>
              <a:gd name="T5" fmla="*/ 10061 h 21600"/>
              <a:gd name="T6" fmla="*/ 7352 w 21600"/>
              <a:gd name="T7" fmla="*/ 46 h 21600"/>
              <a:gd name="T8" fmla="*/ 21600 w 21600"/>
              <a:gd name="T9" fmla="*/ 0 h 21600"/>
              <a:gd name="T10" fmla="*/ 7975 w 21600"/>
              <a:gd name="T11" fmla="*/ 923 h 21600"/>
              <a:gd name="T12" fmla="*/ 20935 w 21600"/>
              <a:gd name="T13" fmla="*/ 5354 h 21600"/>
            </a:gdLst>
            <a:ahLst/>
            <a:cxnLst>
              <a:cxn ang="0">
                <a:pos x="T0" y="T1"/>
              </a:cxn>
              <a:cxn ang="0">
                <a:pos x="T2" y="T3"/>
              </a:cxn>
              <a:cxn ang="0">
                <a:pos x="T4" y="T5"/>
              </a:cxn>
              <a:cxn ang="0">
                <a:pos x="T6" y="T7"/>
              </a:cxn>
              <a:cxn ang="0">
                <a:pos x="T8" y="T9"/>
              </a:cxn>
            </a:cxnLst>
            <a:rect l="T10" t="T11" r="T12" b="T13"/>
            <a:pathLst>
              <a:path w="21600" h="21600">
                <a:moveTo>
                  <a:pt x="7352" y="46"/>
                </a:moveTo>
                <a:lnTo>
                  <a:pt x="7373" y="9900"/>
                </a:lnTo>
                <a:lnTo>
                  <a:pt x="7352" y="16107"/>
                </a:lnTo>
                <a:lnTo>
                  <a:pt x="7103" y="15969"/>
                </a:lnTo>
                <a:lnTo>
                  <a:pt x="6729" y="15692"/>
                </a:lnTo>
                <a:lnTo>
                  <a:pt x="6355" y="15553"/>
                </a:lnTo>
                <a:lnTo>
                  <a:pt x="5981" y="15415"/>
                </a:lnTo>
                <a:lnTo>
                  <a:pt x="5607" y="15276"/>
                </a:lnTo>
                <a:lnTo>
                  <a:pt x="5109" y="15138"/>
                </a:lnTo>
                <a:lnTo>
                  <a:pt x="4735" y="15138"/>
                </a:lnTo>
                <a:lnTo>
                  <a:pt x="4236" y="15138"/>
                </a:lnTo>
                <a:lnTo>
                  <a:pt x="3364" y="15138"/>
                </a:lnTo>
                <a:lnTo>
                  <a:pt x="2616" y="15276"/>
                </a:lnTo>
                <a:lnTo>
                  <a:pt x="1869" y="15692"/>
                </a:lnTo>
                <a:lnTo>
                  <a:pt x="1246" y="15969"/>
                </a:lnTo>
                <a:lnTo>
                  <a:pt x="747" y="16523"/>
                </a:lnTo>
                <a:lnTo>
                  <a:pt x="373" y="17076"/>
                </a:lnTo>
                <a:lnTo>
                  <a:pt x="124" y="17630"/>
                </a:lnTo>
                <a:lnTo>
                  <a:pt x="0" y="18323"/>
                </a:lnTo>
                <a:lnTo>
                  <a:pt x="124" y="19015"/>
                </a:lnTo>
                <a:lnTo>
                  <a:pt x="373" y="19569"/>
                </a:lnTo>
                <a:lnTo>
                  <a:pt x="747" y="20123"/>
                </a:lnTo>
                <a:lnTo>
                  <a:pt x="1246" y="20676"/>
                </a:lnTo>
                <a:lnTo>
                  <a:pt x="1869" y="21092"/>
                </a:lnTo>
                <a:lnTo>
                  <a:pt x="2616" y="21369"/>
                </a:lnTo>
                <a:lnTo>
                  <a:pt x="3364" y="21507"/>
                </a:lnTo>
                <a:lnTo>
                  <a:pt x="4236" y="21646"/>
                </a:lnTo>
                <a:lnTo>
                  <a:pt x="5109" y="21507"/>
                </a:lnTo>
                <a:lnTo>
                  <a:pt x="5856" y="21369"/>
                </a:lnTo>
                <a:lnTo>
                  <a:pt x="6604" y="21092"/>
                </a:lnTo>
                <a:lnTo>
                  <a:pt x="7227" y="20676"/>
                </a:lnTo>
                <a:lnTo>
                  <a:pt x="7726" y="20123"/>
                </a:lnTo>
                <a:lnTo>
                  <a:pt x="8100" y="19569"/>
                </a:lnTo>
                <a:lnTo>
                  <a:pt x="8349" y="19015"/>
                </a:lnTo>
                <a:lnTo>
                  <a:pt x="8473" y="18323"/>
                </a:lnTo>
                <a:lnTo>
                  <a:pt x="8473" y="6276"/>
                </a:lnTo>
                <a:lnTo>
                  <a:pt x="20561" y="6276"/>
                </a:lnTo>
                <a:lnTo>
                  <a:pt x="20561" y="16107"/>
                </a:lnTo>
                <a:lnTo>
                  <a:pt x="20187" y="15830"/>
                </a:lnTo>
                <a:lnTo>
                  <a:pt x="19938" y="15692"/>
                </a:lnTo>
                <a:lnTo>
                  <a:pt x="19564" y="15553"/>
                </a:lnTo>
                <a:lnTo>
                  <a:pt x="19190" y="15415"/>
                </a:lnTo>
                <a:lnTo>
                  <a:pt x="18692" y="15276"/>
                </a:lnTo>
                <a:lnTo>
                  <a:pt x="18318" y="15138"/>
                </a:lnTo>
                <a:lnTo>
                  <a:pt x="17944" y="15138"/>
                </a:lnTo>
                <a:lnTo>
                  <a:pt x="17446" y="15138"/>
                </a:lnTo>
                <a:lnTo>
                  <a:pt x="16573" y="15138"/>
                </a:lnTo>
                <a:lnTo>
                  <a:pt x="15826" y="15276"/>
                </a:lnTo>
                <a:lnTo>
                  <a:pt x="15078" y="15692"/>
                </a:lnTo>
                <a:lnTo>
                  <a:pt x="14455" y="15969"/>
                </a:lnTo>
                <a:lnTo>
                  <a:pt x="13956" y="16523"/>
                </a:lnTo>
                <a:lnTo>
                  <a:pt x="13583" y="17076"/>
                </a:lnTo>
                <a:lnTo>
                  <a:pt x="13333" y="17630"/>
                </a:lnTo>
                <a:lnTo>
                  <a:pt x="13209" y="18323"/>
                </a:lnTo>
                <a:lnTo>
                  <a:pt x="13333" y="19015"/>
                </a:lnTo>
                <a:lnTo>
                  <a:pt x="13583" y="19569"/>
                </a:lnTo>
                <a:lnTo>
                  <a:pt x="13956" y="20123"/>
                </a:lnTo>
                <a:lnTo>
                  <a:pt x="14455" y="20676"/>
                </a:lnTo>
                <a:lnTo>
                  <a:pt x="15078" y="21092"/>
                </a:lnTo>
                <a:lnTo>
                  <a:pt x="15826" y="21369"/>
                </a:lnTo>
                <a:lnTo>
                  <a:pt x="16573" y="21507"/>
                </a:lnTo>
                <a:lnTo>
                  <a:pt x="17446" y="21646"/>
                </a:lnTo>
                <a:lnTo>
                  <a:pt x="18318" y="21507"/>
                </a:lnTo>
                <a:lnTo>
                  <a:pt x="19066" y="21369"/>
                </a:lnTo>
                <a:lnTo>
                  <a:pt x="19813" y="21092"/>
                </a:lnTo>
                <a:lnTo>
                  <a:pt x="20436" y="20676"/>
                </a:lnTo>
                <a:lnTo>
                  <a:pt x="20935" y="20123"/>
                </a:lnTo>
                <a:lnTo>
                  <a:pt x="21309" y="19569"/>
                </a:lnTo>
                <a:lnTo>
                  <a:pt x="21558" y="19015"/>
                </a:lnTo>
                <a:lnTo>
                  <a:pt x="21683" y="18323"/>
                </a:lnTo>
                <a:lnTo>
                  <a:pt x="21683" y="10061"/>
                </a:lnTo>
                <a:lnTo>
                  <a:pt x="21683" y="46"/>
                </a:lnTo>
                <a:lnTo>
                  <a:pt x="7352" y="46"/>
                </a:lnTo>
                <a:close/>
              </a:path>
            </a:pathLst>
          </a:custGeom>
          <a:solidFill>
            <a:srgbClr val="FFBE7D"/>
          </a:solidFill>
          <a:ln w="9525">
            <a:solidFill>
              <a:srgbClr val="000000"/>
            </a:solidFill>
            <a:miter lim="800000"/>
            <a:headEnd/>
            <a:tailEnd/>
          </a:ln>
          <a:effectLst>
            <a:outerShdw dist="107763" dir="2700000" sx="1000" sy="1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p:nvPr>
            <p:custDataLst>
              <p:tags r:id="rId11"/>
            </p:custDataLst>
          </p:nvPr>
        </p:nvSpPr>
        <p:spPr>
          <a:xfrm>
            <a:off x="5334000" y="5257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18" name="Picture 4" descr="C:\Users\fmccown\AppData\Local\Microsoft\Windows\Temporary Internet Files\Content.IE5\BSJPH8Q7\MCj03125660000[1].wmf"/>
          <p:cNvPicPr>
            <a:picLocks noChangeAspect="1" noChangeArrowheads="1"/>
          </p:cNvPicPr>
          <p:nvPr>
            <p:custDataLst>
              <p:tags r:id="rId12"/>
            </p:custDataLst>
          </p:nvPr>
        </p:nvPicPr>
        <p:blipFill>
          <a:blip r:embed="rId30" cstate="print"/>
          <a:srcRect/>
          <a:stretch>
            <a:fillRect/>
          </a:stretch>
        </p:blipFill>
        <p:spPr bwMode="auto">
          <a:xfrm>
            <a:off x="5715000" y="5791200"/>
            <a:ext cx="762000" cy="416857"/>
          </a:xfrm>
          <a:prstGeom prst="rect">
            <a:avLst/>
          </a:prstGeom>
          <a:noFill/>
        </p:spPr>
      </p:pic>
      <p:sp>
        <p:nvSpPr>
          <p:cNvPr id="19" name="TextBox 18"/>
          <p:cNvSpPr txBox="1"/>
          <p:nvPr>
            <p:custDataLst>
              <p:tags r:id="rId13"/>
            </p:custDataLst>
          </p:nvPr>
        </p:nvSpPr>
        <p:spPr>
          <a:xfrm>
            <a:off x="5867400" y="5334000"/>
            <a:ext cx="609600" cy="338554"/>
          </a:xfrm>
          <a:prstGeom prst="rect">
            <a:avLst/>
          </a:prstGeom>
          <a:noFill/>
        </p:spPr>
        <p:txBody>
          <a:bodyPr wrap="square" rtlCol="0">
            <a:spAutoFit/>
          </a:bodyPr>
          <a:lstStyle/>
          <a:p>
            <a:r>
              <a:rPr lang="en-US" sz="1600" dirty="0" smtClean="0"/>
              <a:t>&lt;</a:t>
            </a:r>
            <a:r>
              <a:rPr lang="en-US" sz="1600" dirty="0" err="1" smtClean="0"/>
              <a:t>str</a:t>
            </a:r>
            <a:r>
              <a:rPr lang="en-US" sz="1600" dirty="0" smtClean="0"/>
              <a:t>&gt;</a:t>
            </a:r>
            <a:endParaRPr lang="en-US" sz="1600" dirty="0"/>
          </a:p>
        </p:txBody>
      </p:sp>
      <p:sp>
        <p:nvSpPr>
          <p:cNvPr id="20" name="TextBox 19"/>
          <p:cNvSpPr txBox="1"/>
          <p:nvPr>
            <p:custDataLst>
              <p:tags r:id="rId14"/>
            </p:custDataLst>
          </p:nvPr>
        </p:nvSpPr>
        <p:spPr>
          <a:xfrm>
            <a:off x="381000" y="2514600"/>
            <a:ext cx="1905000" cy="369332"/>
          </a:xfrm>
          <a:prstGeom prst="rect">
            <a:avLst/>
          </a:prstGeom>
          <a:noFill/>
        </p:spPr>
        <p:txBody>
          <a:bodyPr wrap="square" rtlCol="0">
            <a:spAutoFit/>
          </a:bodyPr>
          <a:lstStyle/>
          <a:p>
            <a:pPr algn="ctr"/>
            <a:r>
              <a:rPr lang="en-US" dirty="0" smtClean="0"/>
              <a:t>.java</a:t>
            </a:r>
            <a:endParaRPr lang="en-US" dirty="0"/>
          </a:p>
        </p:txBody>
      </p:sp>
      <p:sp>
        <p:nvSpPr>
          <p:cNvPr id="21" name="TextBox 20"/>
          <p:cNvSpPr txBox="1"/>
          <p:nvPr>
            <p:custDataLst>
              <p:tags r:id="rId15"/>
            </p:custDataLst>
          </p:nvPr>
        </p:nvSpPr>
        <p:spPr>
          <a:xfrm>
            <a:off x="2514600" y="2514600"/>
            <a:ext cx="1905000" cy="369332"/>
          </a:xfrm>
          <a:prstGeom prst="rect">
            <a:avLst/>
          </a:prstGeom>
          <a:noFill/>
        </p:spPr>
        <p:txBody>
          <a:bodyPr wrap="square" rtlCol="0">
            <a:spAutoFit/>
          </a:bodyPr>
          <a:lstStyle/>
          <a:p>
            <a:pPr algn="ctr"/>
            <a:r>
              <a:rPr lang="en-US" dirty="0" smtClean="0"/>
              <a:t>.class</a:t>
            </a:r>
            <a:endParaRPr lang="en-US" dirty="0"/>
          </a:p>
        </p:txBody>
      </p:sp>
      <p:sp>
        <p:nvSpPr>
          <p:cNvPr id="22" name="TextBox 21"/>
          <p:cNvSpPr txBox="1"/>
          <p:nvPr>
            <p:custDataLst>
              <p:tags r:id="rId16"/>
            </p:custDataLst>
          </p:nvPr>
        </p:nvSpPr>
        <p:spPr>
          <a:xfrm>
            <a:off x="2590800" y="4648200"/>
            <a:ext cx="1905000" cy="369332"/>
          </a:xfrm>
          <a:prstGeom prst="rect">
            <a:avLst/>
          </a:prstGeom>
          <a:noFill/>
        </p:spPr>
        <p:txBody>
          <a:bodyPr wrap="square" rtlCol="0">
            <a:spAutoFit/>
          </a:bodyPr>
          <a:lstStyle/>
          <a:p>
            <a:pPr algn="ctr"/>
            <a:r>
              <a:rPr lang="en-US" dirty="0" smtClean="0"/>
              <a:t>Other .class files</a:t>
            </a:r>
            <a:endParaRPr lang="en-US" dirty="0"/>
          </a:p>
        </p:txBody>
      </p:sp>
      <p:cxnSp>
        <p:nvCxnSpPr>
          <p:cNvPr id="23" name="Straight Arrow Connector 22"/>
          <p:cNvCxnSpPr>
            <a:stCxn id="6" idx="3"/>
            <a:endCxn id="7" idx="1"/>
          </p:cNvCxnSpPr>
          <p:nvPr>
            <p:custDataLst>
              <p:tags r:id="rId17"/>
            </p:custDataLst>
          </p:nvPr>
        </p:nvCxnSpPr>
        <p:spPr>
          <a:xfrm>
            <a:off x="1905000" y="2019300"/>
            <a:ext cx="990600" cy="158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custDataLst>
              <p:tags r:id="rId18"/>
            </p:custDataLst>
          </p:nvPr>
        </p:nvSpPr>
        <p:spPr>
          <a:xfrm>
            <a:off x="1447800" y="1611868"/>
            <a:ext cx="1905000" cy="369332"/>
          </a:xfrm>
          <a:prstGeom prst="rect">
            <a:avLst/>
          </a:prstGeom>
          <a:noFill/>
        </p:spPr>
        <p:txBody>
          <a:bodyPr wrap="square" rtlCol="0">
            <a:spAutoFit/>
          </a:bodyPr>
          <a:lstStyle/>
          <a:p>
            <a:pPr algn="ctr"/>
            <a:r>
              <a:rPr lang="en-US" b="1" dirty="0" err="1" smtClean="0"/>
              <a:t>javac</a:t>
            </a:r>
            <a:endParaRPr lang="en-US" b="1" dirty="0"/>
          </a:p>
        </p:txBody>
      </p:sp>
      <p:sp>
        <p:nvSpPr>
          <p:cNvPr id="25" name="Right Brace 24"/>
          <p:cNvSpPr/>
          <p:nvPr>
            <p:custDataLst>
              <p:tags r:id="rId19"/>
            </p:custDataLst>
          </p:nvPr>
        </p:nvSpPr>
        <p:spPr>
          <a:xfrm>
            <a:off x="4419600" y="2133600"/>
            <a:ext cx="457200" cy="2286000"/>
          </a:xfrm>
          <a:prstGeom prst="rightBrace">
            <a:avLst>
              <a:gd name="adj1" fmla="val 8333"/>
              <a:gd name="adj2" fmla="val 287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custDataLst>
              <p:tags r:id="rId20"/>
            </p:custDataLst>
          </p:nvPr>
        </p:nvSpPr>
        <p:spPr>
          <a:xfrm>
            <a:off x="4419600" y="2362200"/>
            <a:ext cx="914400" cy="369332"/>
          </a:xfrm>
          <a:prstGeom prst="rect">
            <a:avLst/>
          </a:prstGeom>
          <a:noFill/>
        </p:spPr>
        <p:txBody>
          <a:bodyPr wrap="square" rtlCol="0">
            <a:spAutoFit/>
          </a:bodyPr>
          <a:lstStyle/>
          <a:p>
            <a:pPr algn="ctr"/>
            <a:r>
              <a:rPr lang="en-US" b="1" dirty="0" err="1" smtClean="0"/>
              <a:t>dx</a:t>
            </a:r>
            <a:endParaRPr lang="en-US" b="1" dirty="0"/>
          </a:p>
        </p:txBody>
      </p:sp>
      <p:sp>
        <p:nvSpPr>
          <p:cNvPr id="27" name="TextBox 26"/>
          <p:cNvSpPr txBox="1"/>
          <p:nvPr>
            <p:custDataLst>
              <p:tags r:id="rId21"/>
            </p:custDataLst>
          </p:nvPr>
        </p:nvSpPr>
        <p:spPr>
          <a:xfrm>
            <a:off x="4953000" y="3200400"/>
            <a:ext cx="1905000" cy="369332"/>
          </a:xfrm>
          <a:prstGeom prst="rect">
            <a:avLst/>
          </a:prstGeom>
          <a:noFill/>
        </p:spPr>
        <p:txBody>
          <a:bodyPr wrap="square" rtlCol="0">
            <a:spAutoFit/>
          </a:bodyPr>
          <a:lstStyle/>
          <a:p>
            <a:pPr algn="ctr"/>
            <a:r>
              <a:rPr lang="en-US" dirty="0" smtClean="0"/>
              <a:t>classes.dex</a:t>
            </a:r>
            <a:endParaRPr lang="en-US" dirty="0"/>
          </a:p>
        </p:txBody>
      </p:sp>
      <p:sp>
        <p:nvSpPr>
          <p:cNvPr id="28" name="TextBox 27"/>
          <p:cNvSpPr txBox="1"/>
          <p:nvPr>
            <p:custDataLst>
              <p:tags r:id="rId22"/>
            </p:custDataLst>
          </p:nvPr>
        </p:nvSpPr>
        <p:spPr>
          <a:xfrm>
            <a:off x="4800600" y="4724400"/>
            <a:ext cx="2209800" cy="369332"/>
          </a:xfrm>
          <a:prstGeom prst="rect">
            <a:avLst/>
          </a:prstGeom>
          <a:noFill/>
        </p:spPr>
        <p:txBody>
          <a:bodyPr wrap="square" rtlCol="0">
            <a:spAutoFit/>
          </a:bodyPr>
          <a:lstStyle/>
          <a:p>
            <a:pPr algn="ctr"/>
            <a:r>
              <a:rPr lang="en-US" dirty="0" smtClean="0"/>
              <a:t>AndroidManifest.xml</a:t>
            </a:r>
            <a:endParaRPr lang="en-US" dirty="0"/>
          </a:p>
        </p:txBody>
      </p:sp>
      <p:sp>
        <p:nvSpPr>
          <p:cNvPr id="29" name="TextBox 28"/>
          <p:cNvSpPr txBox="1"/>
          <p:nvPr>
            <p:custDataLst>
              <p:tags r:id="rId23"/>
            </p:custDataLst>
          </p:nvPr>
        </p:nvSpPr>
        <p:spPr>
          <a:xfrm>
            <a:off x="4800600" y="6248400"/>
            <a:ext cx="2209800" cy="369332"/>
          </a:xfrm>
          <a:prstGeom prst="rect">
            <a:avLst/>
          </a:prstGeom>
          <a:noFill/>
        </p:spPr>
        <p:txBody>
          <a:bodyPr wrap="square" rtlCol="0">
            <a:spAutoFit/>
          </a:bodyPr>
          <a:lstStyle/>
          <a:p>
            <a:pPr algn="ctr"/>
            <a:r>
              <a:rPr lang="en-US" dirty="0" smtClean="0"/>
              <a:t>Resources</a:t>
            </a:r>
            <a:endParaRPr lang="en-US" dirty="0"/>
          </a:p>
        </p:txBody>
      </p:sp>
      <p:sp>
        <p:nvSpPr>
          <p:cNvPr id="30" name="Right Brace 29"/>
          <p:cNvSpPr/>
          <p:nvPr>
            <p:custDataLst>
              <p:tags r:id="rId24"/>
            </p:custDataLst>
          </p:nvPr>
        </p:nvSpPr>
        <p:spPr>
          <a:xfrm>
            <a:off x="6781800" y="2895600"/>
            <a:ext cx="457200" cy="2971800"/>
          </a:xfrm>
          <a:prstGeom prst="rightBrace">
            <a:avLst>
              <a:gd name="adj1" fmla="val 8333"/>
              <a:gd name="adj2" fmla="val 446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custDataLst>
              <p:tags r:id="rId25"/>
            </p:custDataLst>
          </p:nvPr>
        </p:nvSpPr>
        <p:spPr>
          <a:xfrm>
            <a:off x="7239000" y="4724400"/>
            <a:ext cx="1905000" cy="369332"/>
          </a:xfrm>
          <a:prstGeom prst="rect">
            <a:avLst/>
          </a:prstGeom>
          <a:noFill/>
        </p:spPr>
        <p:txBody>
          <a:bodyPr wrap="square" rtlCol="0">
            <a:spAutoFit/>
          </a:bodyPr>
          <a:lstStyle/>
          <a:p>
            <a:pPr algn="ctr"/>
            <a:r>
              <a:rPr lang="en-US" dirty="0" smtClean="0"/>
              <a:t>.</a:t>
            </a:r>
            <a:r>
              <a:rPr lang="en-US" dirty="0" err="1" smtClean="0"/>
              <a:t>apk</a:t>
            </a:r>
            <a:endParaRPr lang="en-US" dirty="0"/>
          </a:p>
        </p:txBody>
      </p:sp>
      <p:sp>
        <p:nvSpPr>
          <p:cNvPr id="32" name="TextBox 31"/>
          <p:cNvSpPr txBox="1"/>
          <p:nvPr>
            <p:custDataLst>
              <p:tags r:id="rId26"/>
            </p:custDataLst>
          </p:nvPr>
        </p:nvSpPr>
        <p:spPr>
          <a:xfrm>
            <a:off x="6934200" y="3124200"/>
            <a:ext cx="914400" cy="369332"/>
          </a:xfrm>
          <a:prstGeom prst="rect">
            <a:avLst/>
          </a:prstGeom>
          <a:noFill/>
        </p:spPr>
        <p:txBody>
          <a:bodyPr wrap="square" rtlCol="0">
            <a:spAutoFit/>
          </a:bodyPr>
          <a:lstStyle/>
          <a:p>
            <a:pPr algn="ctr"/>
            <a:r>
              <a:rPr lang="en-US" b="1" dirty="0" err="1" smtClean="0"/>
              <a:t>aapt</a:t>
            </a:r>
            <a:endParaRPr lang="en-US" b="1" dirty="0"/>
          </a:p>
        </p:txBody>
      </p:sp>
      <p:sp>
        <p:nvSpPr>
          <p:cNvPr id="33" name="Slide Number Placeholder 34"/>
          <p:cNvSpPr>
            <a:spLocks noGrp="1"/>
          </p:cNvSpPr>
          <p:nvPr>
            <p:ph type="sldNum" sz="quarter" idx="4294967295"/>
          </p:nvPr>
        </p:nvSpPr>
        <p:spPr>
          <a:xfrm>
            <a:off x="6553200" y="6356350"/>
            <a:ext cx="2133600" cy="365125"/>
          </a:xfrm>
          <a:prstGeom prst="rect">
            <a:avLst/>
          </a:prstGeom>
        </p:spPr>
        <p:txBody>
          <a:bodyPr/>
          <a:lstStyle/>
          <a:p>
            <a:pPr>
              <a:defRPr/>
            </a:pPr>
            <a:fld id="{F2656190-EADB-44BF-AE6D-C94FA8C6BE54}" type="slidenum">
              <a:rPr lang="en-US" smtClean="0"/>
              <a:pPr>
                <a:defRPr/>
              </a:pPr>
              <a:t>11</a:t>
            </a:fld>
            <a:endParaRPr lang="en-US"/>
          </a:p>
        </p:txBody>
      </p:sp>
    </p:spTree>
    <p:extLst>
      <p:ext uri="{BB962C8B-B14F-4D97-AF65-F5344CB8AC3E}">
        <p14:creationId xmlns:p14="http://schemas.microsoft.com/office/powerpoint/2010/main" val="12842182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smtClean="0">
                <a:solidFill>
                  <a:srgbClr val="002060"/>
                </a:solidFill>
              </a:rPr>
              <a:t>Click Counter Application</a:t>
            </a:r>
            <a:endParaRPr lang="en-US" sz="2400" dirty="0"/>
          </a:p>
        </p:txBody>
      </p:sp>
      <p:sp>
        <p:nvSpPr>
          <p:cNvPr id="5" name="Content Placeholder 2"/>
          <p:cNvSpPr txBox="1">
            <a:spLocks/>
          </p:cNvSpPr>
          <p:nvPr/>
        </p:nvSpPr>
        <p:spPr bwMode="auto">
          <a:xfrm>
            <a:off x="5638800" y="1295400"/>
            <a:ext cx="3276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err="1"/>
              <a:t>o</a:t>
            </a:r>
            <a:r>
              <a:rPr lang="en-US" b="1" dirty="0" err="1" smtClean="0"/>
              <a:t>nProgressUpdate</a:t>
            </a:r>
            <a:r>
              <a:rPr lang="en-US" b="1" dirty="0" smtClean="0"/>
              <a:t> </a:t>
            </a:r>
            <a:r>
              <a:rPr lang="en-US" b="1" dirty="0" smtClean="0">
                <a:sym typeface="Wingdings"/>
              </a:rPr>
              <a:t>  Display the progress of the counter in </a:t>
            </a:r>
            <a:r>
              <a:rPr lang="en-US" b="1" dirty="0" err="1" smtClean="0">
                <a:sym typeface="Wingdings"/>
              </a:rPr>
              <a:t>AysncTask</a:t>
            </a:r>
            <a:r>
              <a:rPr lang="en-US" b="1" dirty="0" smtClean="0">
                <a:sym typeface="Wingdings"/>
              </a:rPr>
              <a:t>  on the screen below the button</a:t>
            </a:r>
          </a:p>
          <a:p>
            <a:pPr marL="79762" indent="0">
              <a:buNone/>
            </a:pPr>
            <a:endParaRPr lang="en-US" b="1" dirty="0" smtClean="0"/>
          </a:p>
          <a:p>
            <a:endParaRPr lang="en-US" b="1" dirty="0" smtClean="0"/>
          </a:p>
          <a:p>
            <a:endParaRPr lang="en-US" sz="2000" b="1" dirty="0" smtClean="0"/>
          </a:p>
        </p:txBody>
      </p:sp>
      <p:pic>
        <p:nvPicPr>
          <p:cNvPr id="3" name="Picture 2"/>
          <p:cNvPicPr>
            <a:picLocks noChangeAspect="1"/>
          </p:cNvPicPr>
          <p:nvPr/>
        </p:nvPicPr>
        <p:blipFill>
          <a:blip r:embed="rId2"/>
          <a:stretch>
            <a:fillRect/>
          </a:stretch>
        </p:blipFill>
        <p:spPr>
          <a:xfrm>
            <a:off x="228601" y="1143000"/>
            <a:ext cx="5410200" cy="5410200"/>
          </a:xfrm>
          <a:prstGeom prst="rect">
            <a:avLst/>
          </a:prstGeom>
        </p:spPr>
      </p:pic>
      <p:pic>
        <p:nvPicPr>
          <p:cNvPr id="6" name="Picture 5"/>
          <p:cNvPicPr>
            <a:picLocks noChangeAspect="1"/>
          </p:cNvPicPr>
          <p:nvPr/>
        </p:nvPicPr>
        <p:blipFill>
          <a:blip r:embed="rId3"/>
          <a:stretch>
            <a:fillRect/>
          </a:stretch>
        </p:blipFill>
        <p:spPr>
          <a:xfrm>
            <a:off x="5867400" y="2133600"/>
            <a:ext cx="3048000" cy="4038600"/>
          </a:xfrm>
          <a:prstGeom prst="rect">
            <a:avLst/>
          </a:prstGeom>
        </p:spPr>
      </p:pic>
    </p:spTree>
    <p:extLst>
      <p:ext uri="{BB962C8B-B14F-4D97-AF65-F5344CB8AC3E}">
        <p14:creationId xmlns:p14="http://schemas.microsoft.com/office/powerpoint/2010/main" val="5034587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smtClean="0">
                <a:solidFill>
                  <a:srgbClr val="002060"/>
                </a:solidFill>
              </a:rPr>
              <a:t>Run the Click Counter Application</a:t>
            </a:r>
            <a:endParaRPr lang="en-US" sz="2400" dirty="0"/>
          </a:p>
        </p:txBody>
      </p:sp>
      <p:pic>
        <p:nvPicPr>
          <p:cNvPr id="7" name="Picture 6"/>
          <p:cNvPicPr>
            <a:picLocks noChangeAspect="1"/>
          </p:cNvPicPr>
          <p:nvPr/>
        </p:nvPicPr>
        <p:blipFill>
          <a:blip r:embed="rId2"/>
          <a:stretch>
            <a:fillRect/>
          </a:stretch>
        </p:blipFill>
        <p:spPr>
          <a:xfrm>
            <a:off x="228600" y="1295400"/>
            <a:ext cx="8458200" cy="5334759"/>
          </a:xfrm>
          <a:prstGeom prst="rect">
            <a:avLst/>
          </a:prstGeom>
        </p:spPr>
      </p:pic>
    </p:spTree>
    <p:extLst>
      <p:ext uri="{BB962C8B-B14F-4D97-AF65-F5344CB8AC3E}">
        <p14:creationId xmlns:p14="http://schemas.microsoft.com/office/powerpoint/2010/main" val="593443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Lab10 -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HttpClientDemo</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66356811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smtClean="0">
                <a:solidFill>
                  <a:srgbClr val="002060"/>
                </a:solidFill>
              </a:rPr>
              <a:t>Http Client Demo Application – User Interface</a:t>
            </a:r>
            <a:endParaRPr lang="en-US" sz="2400" dirty="0"/>
          </a:p>
        </p:txBody>
      </p:sp>
      <p:pic>
        <p:nvPicPr>
          <p:cNvPr id="4" name="Picture 3"/>
          <p:cNvPicPr>
            <a:picLocks noChangeAspect="1"/>
          </p:cNvPicPr>
          <p:nvPr/>
        </p:nvPicPr>
        <p:blipFill>
          <a:blip r:embed="rId2"/>
          <a:stretch>
            <a:fillRect/>
          </a:stretch>
        </p:blipFill>
        <p:spPr>
          <a:xfrm>
            <a:off x="228600" y="1486911"/>
            <a:ext cx="8610600" cy="4685289"/>
          </a:xfrm>
          <a:prstGeom prst="rect">
            <a:avLst/>
          </a:prstGeom>
        </p:spPr>
      </p:pic>
    </p:spTree>
    <p:extLst>
      <p:ext uri="{BB962C8B-B14F-4D97-AF65-F5344CB8AC3E}">
        <p14:creationId xmlns:p14="http://schemas.microsoft.com/office/powerpoint/2010/main" val="18291970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err="1" smtClean="0">
                <a:solidFill>
                  <a:srgbClr val="002060"/>
                </a:solidFill>
              </a:rPr>
              <a:t>HttpClientDemo</a:t>
            </a:r>
            <a:r>
              <a:rPr lang="en-US" sz="2400" b="1" dirty="0" smtClean="0">
                <a:solidFill>
                  <a:srgbClr val="002060"/>
                </a:solidFill>
              </a:rPr>
              <a:t> Application - GET</a:t>
            </a:r>
            <a:endParaRPr lang="en-US" sz="2400" dirty="0"/>
          </a:p>
        </p:txBody>
      </p:sp>
      <p:sp>
        <p:nvSpPr>
          <p:cNvPr id="5" name="Content Placeholder 2"/>
          <p:cNvSpPr txBox="1">
            <a:spLocks/>
          </p:cNvSpPr>
          <p:nvPr/>
        </p:nvSpPr>
        <p:spPr bwMode="auto">
          <a:xfrm>
            <a:off x="5638800" y="1295400"/>
            <a:ext cx="32004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endParaRPr lang="en-US" b="1" dirty="0" smtClean="0"/>
          </a:p>
          <a:p>
            <a:endParaRPr lang="en-US" sz="2000" b="1" dirty="0" smtClean="0"/>
          </a:p>
        </p:txBody>
      </p:sp>
      <p:pic>
        <p:nvPicPr>
          <p:cNvPr id="3" name="Picture 2"/>
          <p:cNvPicPr>
            <a:picLocks noChangeAspect="1"/>
          </p:cNvPicPr>
          <p:nvPr/>
        </p:nvPicPr>
        <p:blipFill>
          <a:blip r:embed="rId2"/>
          <a:stretch>
            <a:fillRect/>
          </a:stretch>
        </p:blipFill>
        <p:spPr>
          <a:xfrm>
            <a:off x="304800" y="1036638"/>
            <a:ext cx="5257800" cy="5592762"/>
          </a:xfrm>
          <a:prstGeom prst="rect">
            <a:avLst/>
          </a:prstGeom>
        </p:spPr>
      </p:pic>
      <p:pic>
        <p:nvPicPr>
          <p:cNvPr id="4" name="Picture 3"/>
          <p:cNvPicPr>
            <a:picLocks noChangeAspect="1"/>
          </p:cNvPicPr>
          <p:nvPr/>
        </p:nvPicPr>
        <p:blipFill>
          <a:blip r:embed="rId3"/>
          <a:stretch>
            <a:fillRect/>
          </a:stretch>
        </p:blipFill>
        <p:spPr>
          <a:xfrm>
            <a:off x="5899052" y="2057400"/>
            <a:ext cx="3041748" cy="4572000"/>
          </a:xfrm>
          <a:prstGeom prst="rect">
            <a:avLst/>
          </a:prstGeom>
        </p:spPr>
      </p:pic>
      <p:pic>
        <p:nvPicPr>
          <p:cNvPr id="6" name="Picture 5"/>
          <p:cNvPicPr>
            <a:picLocks noChangeAspect="1"/>
          </p:cNvPicPr>
          <p:nvPr/>
        </p:nvPicPr>
        <p:blipFill>
          <a:blip r:embed="rId4"/>
          <a:stretch>
            <a:fillRect/>
          </a:stretch>
        </p:blipFill>
        <p:spPr>
          <a:xfrm>
            <a:off x="2921000" y="1585119"/>
            <a:ext cx="4800600" cy="228600"/>
          </a:xfrm>
          <a:prstGeom prst="rect">
            <a:avLst/>
          </a:prstGeom>
        </p:spPr>
      </p:pic>
    </p:spTree>
    <p:extLst>
      <p:ext uri="{BB962C8B-B14F-4D97-AF65-F5344CB8AC3E}">
        <p14:creationId xmlns:p14="http://schemas.microsoft.com/office/powerpoint/2010/main" val="19274543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err="1" smtClean="0">
                <a:solidFill>
                  <a:srgbClr val="002060"/>
                </a:solidFill>
              </a:rPr>
              <a:t>HttpClientDemo</a:t>
            </a:r>
            <a:r>
              <a:rPr lang="en-US" sz="2400" b="1" dirty="0" smtClean="0">
                <a:solidFill>
                  <a:srgbClr val="002060"/>
                </a:solidFill>
              </a:rPr>
              <a:t> Application - POST</a:t>
            </a:r>
            <a:endParaRPr lang="en-US" sz="2400" dirty="0"/>
          </a:p>
        </p:txBody>
      </p:sp>
      <p:sp>
        <p:nvSpPr>
          <p:cNvPr id="5" name="Content Placeholder 2"/>
          <p:cNvSpPr txBox="1">
            <a:spLocks/>
          </p:cNvSpPr>
          <p:nvPr/>
        </p:nvSpPr>
        <p:spPr bwMode="auto">
          <a:xfrm>
            <a:off x="5638800" y="1295400"/>
            <a:ext cx="32004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endParaRPr lang="en-US" b="1" dirty="0" smtClean="0"/>
          </a:p>
          <a:p>
            <a:endParaRPr lang="en-US" sz="2000" b="1" dirty="0" smtClean="0"/>
          </a:p>
        </p:txBody>
      </p:sp>
      <p:pic>
        <p:nvPicPr>
          <p:cNvPr id="7" name="Picture 6"/>
          <p:cNvPicPr>
            <a:picLocks noChangeAspect="1"/>
          </p:cNvPicPr>
          <p:nvPr/>
        </p:nvPicPr>
        <p:blipFill>
          <a:blip r:embed="rId2"/>
          <a:stretch>
            <a:fillRect/>
          </a:stretch>
        </p:blipFill>
        <p:spPr>
          <a:xfrm>
            <a:off x="5765800" y="1935162"/>
            <a:ext cx="3048000" cy="4633119"/>
          </a:xfrm>
          <a:prstGeom prst="rect">
            <a:avLst/>
          </a:prstGeom>
        </p:spPr>
      </p:pic>
      <p:pic>
        <p:nvPicPr>
          <p:cNvPr id="8" name="Picture 7"/>
          <p:cNvPicPr>
            <a:picLocks noChangeAspect="1"/>
          </p:cNvPicPr>
          <p:nvPr/>
        </p:nvPicPr>
        <p:blipFill>
          <a:blip r:embed="rId3"/>
          <a:stretch>
            <a:fillRect/>
          </a:stretch>
        </p:blipFill>
        <p:spPr>
          <a:xfrm>
            <a:off x="228600" y="1143000"/>
            <a:ext cx="5105400" cy="5562600"/>
          </a:xfrm>
          <a:prstGeom prst="rect">
            <a:avLst/>
          </a:prstGeom>
        </p:spPr>
      </p:pic>
      <p:pic>
        <p:nvPicPr>
          <p:cNvPr id="9" name="Picture 8"/>
          <p:cNvPicPr>
            <a:picLocks noChangeAspect="1"/>
          </p:cNvPicPr>
          <p:nvPr/>
        </p:nvPicPr>
        <p:blipFill>
          <a:blip r:embed="rId4"/>
          <a:stretch>
            <a:fillRect/>
          </a:stretch>
        </p:blipFill>
        <p:spPr>
          <a:xfrm>
            <a:off x="2933700" y="1295400"/>
            <a:ext cx="4800600" cy="228600"/>
          </a:xfrm>
          <a:prstGeom prst="rect">
            <a:avLst/>
          </a:prstGeom>
        </p:spPr>
      </p:pic>
    </p:spTree>
    <p:extLst>
      <p:ext uri="{BB962C8B-B14F-4D97-AF65-F5344CB8AC3E}">
        <p14:creationId xmlns:p14="http://schemas.microsoft.com/office/powerpoint/2010/main" val="20107207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err="1" smtClean="0">
                <a:solidFill>
                  <a:srgbClr val="002060"/>
                </a:solidFill>
              </a:rPr>
              <a:t>HttpClientDemo</a:t>
            </a:r>
            <a:r>
              <a:rPr lang="en-US" sz="2400" b="1" dirty="0" smtClean="0">
                <a:solidFill>
                  <a:srgbClr val="002060"/>
                </a:solidFill>
              </a:rPr>
              <a:t> Application – Parse RESPONSE (GET/POST)</a:t>
            </a:r>
            <a:endParaRPr lang="en-US" sz="2400" dirty="0"/>
          </a:p>
        </p:txBody>
      </p:sp>
      <p:sp>
        <p:nvSpPr>
          <p:cNvPr id="5" name="Content Placeholder 2"/>
          <p:cNvSpPr txBox="1">
            <a:spLocks/>
          </p:cNvSpPr>
          <p:nvPr/>
        </p:nvSpPr>
        <p:spPr bwMode="auto">
          <a:xfrm>
            <a:off x="5638800" y="1295400"/>
            <a:ext cx="32004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endParaRPr lang="en-US" b="1" dirty="0" smtClean="0"/>
          </a:p>
          <a:p>
            <a:endParaRPr lang="en-US" sz="2000" b="1" dirty="0" smtClean="0"/>
          </a:p>
        </p:txBody>
      </p:sp>
      <p:pic>
        <p:nvPicPr>
          <p:cNvPr id="3" name="Picture 2"/>
          <p:cNvPicPr>
            <a:picLocks noChangeAspect="1"/>
          </p:cNvPicPr>
          <p:nvPr/>
        </p:nvPicPr>
        <p:blipFill>
          <a:blip r:embed="rId2"/>
          <a:stretch>
            <a:fillRect/>
          </a:stretch>
        </p:blipFill>
        <p:spPr>
          <a:xfrm>
            <a:off x="419100" y="1524000"/>
            <a:ext cx="7708900" cy="4495800"/>
          </a:xfrm>
          <a:prstGeom prst="rect">
            <a:avLst/>
          </a:prstGeom>
        </p:spPr>
      </p:pic>
    </p:spTree>
    <p:extLst>
      <p:ext uri="{BB962C8B-B14F-4D97-AF65-F5344CB8AC3E}">
        <p14:creationId xmlns:p14="http://schemas.microsoft.com/office/powerpoint/2010/main" val="4423570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smtClean="0">
                <a:solidFill>
                  <a:srgbClr val="002060"/>
                </a:solidFill>
              </a:rPr>
              <a:t>Run </a:t>
            </a:r>
            <a:r>
              <a:rPr lang="en-US" sz="2400" b="1" dirty="0" err="1" smtClean="0">
                <a:solidFill>
                  <a:srgbClr val="002060"/>
                </a:solidFill>
              </a:rPr>
              <a:t>HttpClientDemo</a:t>
            </a:r>
            <a:r>
              <a:rPr lang="en-US" sz="2400" b="1" dirty="0" smtClean="0">
                <a:solidFill>
                  <a:srgbClr val="002060"/>
                </a:solidFill>
              </a:rPr>
              <a:t> Application</a:t>
            </a:r>
            <a:endParaRPr lang="en-US" sz="2400" dirty="0"/>
          </a:p>
        </p:txBody>
      </p:sp>
      <p:sp>
        <p:nvSpPr>
          <p:cNvPr id="5" name="Content Placeholder 2"/>
          <p:cNvSpPr txBox="1">
            <a:spLocks/>
          </p:cNvSpPr>
          <p:nvPr/>
        </p:nvSpPr>
        <p:spPr bwMode="auto">
          <a:xfrm>
            <a:off x="5638800" y="1295400"/>
            <a:ext cx="32004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endParaRPr lang="en-US" b="1" dirty="0" smtClean="0"/>
          </a:p>
          <a:p>
            <a:endParaRPr lang="en-US" sz="2000" b="1" dirty="0" smtClean="0"/>
          </a:p>
        </p:txBody>
      </p:sp>
      <p:pic>
        <p:nvPicPr>
          <p:cNvPr id="4" name="Picture 3"/>
          <p:cNvPicPr>
            <a:picLocks noChangeAspect="1"/>
          </p:cNvPicPr>
          <p:nvPr/>
        </p:nvPicPr>
        <p:blipFill>
          <a:blip r:embed="rId2"/>
          <a:stretch>
            <a:fillRect/>
          </a:stretch>
        </p:blipFill>
        <p:spPr>
          <a:xfrm>
            <a:off x="228601" y="1143000"/>
            <a:ext cx="2895600" cy="5410200"/>
          </a:xfrm>
          <a:prstGeom prst="rect">
            <a:avLst/>
          </a:prstGeom>
        </p:spPr>
      </p:pic>
      <p:pic>
        <p:nvPicPr>
          <p:cNvPr id="6" name="Picture 5"/>
          <p:cNvPicPr>
            <a:picLocks noChangeAspect="1"/>
          </p:cNvPicPr>
          <p:nvPr/>
        </p:nvPicPr>
        <p:blipFill>
          <a:blip r:embed="rId3"/>
          <a:stretch>
            <a:fillRect/>
          </a:stretch>
        </p:blipFill>
        <p:spPr>
          <a:xfrm>
            <a:off x="3352800" y="1143000"/>
            <a:ext cx="2667000" cy="5410200"/>
          </a:xfrm>
          <a:prstGeom prst="rect">
            <a:avLst/>
          </a:prstGeom>
        </p:spPr>
      </p:pic>
      <p:pic>
        <p:nvPicPr>
          <p:cNvPr id="7" name="Picture 6"/>
          <p:cNvPicPr>
            <a:picLocks noChangeAspect="1"/>
          </p:cNvPicPr>
          <p:nvPr/>
        </p:nvPicPr>
        <p:blipFill>
          <a:blip r:embed="rId4"/>
          <a:stretch>
            <a:fillRect/>
          </a:stretch>
        </p:blipFill>
        <p:spPr>
          <a:xfrm>
            <a:off x="6248399" y="1155700"/>
            <a:ext cx="2590801" cy="5397500"/>
          </a:xfrm>
          <a:prstGeom prst="rect">
            <a:avLst/>
          </a:prstGeom>
        </p:spPr>
      </p:pic>
    </p:spTree>
    <p:extLst>
      <p:ext uri="{BB962C8B-B14F-4D97-AF65-F5344CB8AC3E}">
        <p14:creationId xmlns:p14="http://schemas.microsoft.com/office/powerpoint/2010/main" val="20480176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Lab11 </a:t>
            </a: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MobileUIFrontEnd-BluemixBackend</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33834609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008" y="762000"/>
            <a:ext cx="8311592" cy="320237"/>
          </a:xfrm>
        </p:spPr>
        <p:txBody>
          <a:bodyPr/>
          <a:lstStyle/>
          <a:p>
            <a:r>
              <a:rPr lang="en-US" altLang="en-US" sz="2400" b="1" dirty="0" smtClean="0">
                <a:solidFill>
                  <a:srgbClr val="002060"/>
                </a:solidFill>
                <a:effectLst>
                  <a:outerShdw blurRad="38100" dist="38100" dir="2700000" algn="tl">
                    <a:srgbClr val="C0C0C0"/>
                  </a:outerShdw>
                </a:effectLst>
              </a:rPr>
              <a:t>Android Mobile Application – </a:t>
            </a:r>
            <a:r>
              <a:rPr lang="en-US" altLang="en-US" sz="2400" b="1" dirty="0" err="1" smtClean="0">
                <a:solidFill>
                  <a:srgbClr val="002060"/>
                </a:solidFill>
                <a:effectLst>
                  <a:outerShdw blurRad="38100" dist="38100" dir="2700000" algn="tl">
                    <a:srgbClr val="C0C0C0"/>
                  </a:outerShdw>
                </a:effectLst>
              </a:rPr>
              <a:t>Bluemix</a:t>
            </a:r>
            <a:r>
              <a:rPr lang="en-US" altLang="en-US" sz="2400" b="1" dirty="0" smtClean="0">
                <a:solidFill>
                  <a:srgbClr val="002060"/>
                </a:solidFill>
                <a:effectLst>
                  <a:outerShdw blurRad="38100" dist="38100" dir="2700000" algn="tl">
                    <a:srgbClr val="C0C0C0"/>
                  </a:outerShdw>
                </a:effectLst>
              </a:rPr>
              <a:t> REST Service</a:t>
            </a:r>
            <a:endParaRPr lang="en-US" sz="2400" dirty="0"/>
          </a:p>
        </p:txBody>
      </p:sp>
      <p:pic>
        <p:nvPicPr>
          <p:cNvPr id="4" name="Picture 3"/>
          <p:cNvPicPr>
            <a:picLocks noChangeAspect="1"/>
          </p:cNvPicPr>
          <p:nvPr/>
        </p:nvPicPr>
        <p:blipFill>
          <a:blip r:embed="rId2"/>
          <a:stretch>
            <a:fillRect/>
          </a:stretch>
        </p:blipFill>
        <p:spPr>
          <a:xfrm>
            <a:off x="286308" y="2343291"/>
            <a:ext cx="5331992" cy="2257131"/>
          </a:xfrm>
          <a:prstGeom prst="rect">
            <a:avLst/>
          </a:prstGeom>
        </p:spPr>
      </p:pic>
      <p:sp>
        <p:nvSpPr>
          <p:cNvPr id="6" name="Text Placeholder 2"/>
          <p:cNvSpPr txBox="1">
            <a:spLocks/>
          </p:cNvSpPr>
          <p:nvPr/>
        </p:nvSpPr>
        <p:spPr bwMode="auto">
          <a:xfrm>
            <a:off x="5943421" y="2171864"/>
            <a:ext cx="2914271" cy="319998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a:lstStyle>
            <a:lvl1pPr marL="176213" indent="-176213">
              <a:spcBef>
                <a:spcPct val="20000"/>
              </a:spcBef>
              <a:buClr>
                <a:schemeClr val="tx1"/>
              </a:buClr>
              <a:buFont typeface="Wingdings" charset="2"/>
              <a:buChar char="§"/>
              <a:defRPr sz="1600">
                <a:solidFill>
                  <a:schemeClr val="tx1"/>
                </a:solidFill>
                <a:latin typeface="Arial" charset="0"/>
                <a:ea typeface="MS PGothic" charset="-128"/>
                <a:cs typeface="MS PGothic" charset="-128"/>
              </a:defRPr>
            </a:lvl1pPr>
            <a:lvl2pPr marL="515938" indent="-225425">
              <a:spcBef>
                <a:spcPct val="20000"/>
              </a:spcBef>
              <a:buClr>
                <a:schemeClr val="tx1"/>
              </a:buClr>
              <a:buFont typeface="Symbol" charset="2"/>
              <a:buChar char="-"/>
              <a:defRPr sz="1600">
                <a:solidFill>
                  <a:schemeClr val="tx1"/>
                </a:solidFill>
                <a:latin typeface="Arial" charset="0"/>
                <a:ea typeface="MS PGothic" charset="-128"/>
                <a:cs typeface="MS PGothic" charset="-128"/>
              </a:defRPr>
            </a:lvl2pPr>
            <a:lvl3pPr marL="804863" indent="-171450">
              <a:spcBef>
                <a:spcPct val="20000"/>
              </a:spcBef>
              <a:buClr>
                <a:schemeClr val="tx1"/>
              </a:buClr>
              <a:buChar char="•"/>
              <a:defRPr sz="1600">
                <a:solidFill>
                  <a:schemeClr val="tx1"/>
                </a:solidFill>
                <a:latin typeface="Arial" charset="0"/>
                <a:ea typeface="MS PGothic" charset="-128"/>
                <a:cs typeface="MS PGothic" charset="-128"/>
              </a:defRPr>
            </a:lvl3pPr>
            <a:lvl4pPr marL="1430338" indent="-176213">
              <a:spcBef>
                <a:spcPct val="20000"/>
              </a:spcBef>
              <a:buClr>
                <a:schemeClr val="tx1"/>
              </a:buClr>
              <a:buChar char="•"/>
              <a:defRPr sz="1400">
                <a:solidFill>
                  <a:schemeClr val="tx1"/>
                </a:solidFill>
                <a:latin typeface="Arial" charset="0"/>
                <a:ea typeface="MS PGothic" charset="-128"/>
                <a:cs typeface="MS PGothic" charset="-128"/>
              </a:defRPr>
            </a:lvl4pPr>
            <a:lvl5pPr marL="1719263" indent="-7938">
              <a:spcBef>
                <a:spcPct val="20000"/>
              </a:spcBef>
              <a:buClr>
                <a:schemeClr val="tx1"/>
              </a:buClr>
              <a:defRPr sz="1200">
                <a:solidFill>
                  <a:schemeClr val="tx1"/>
                </a:solidFill>
                <a:latin typeface="Arial" charset="0"/>
                <a:ea typeface="MS PGothic" charset="-128"/>
                <a:cs typeface="MS PGothic" charset="-128"/>
              </a:defRPr>
            </a:lvl5pPr>
            <a:lvl6pPr marL="2176463" indent="-7938" defTabSz="449263" eaLnBrk="0" fontAlgn="base" hangingPunct="0">
              <a:spcBef>
                <a:spcPct val="20000"/>
              </a:spcBef>
              <a:spcAft>
                <a:spcPct val="0"/>
              </a:spcAft>
              <a:buClr>
                <a:schemeClr val="tx1"/>
              </a:buClr>
              <a:defRPr sz="1200">
                <a:solidFill>
                  <a:schemeClr val="tx1"/>
                </a:solidFill>
                <a:latin typeface="Arial" charset="0"/>
                <a:ea typeface="MS PGothic" charset="-128"/>
                <a:cs typeface="MS PGothic" charset="-128"/>
              </a:defRPr>
            </a:lvl6pPr>
            <a:lvl7pPr marL="2633663" indent="-7938" defTabSz="449263" eaLnBrk="0" fontAlgn="base" hangingPunct="0">
              <a:spcBef>
                <a:spcPct val="20000"/>
              </a:spcBef>
              <a:spcAft>
                <a:spcPct val="0"/>
              </a:spcAft>
              <a:buClr>
                <a:schemeClr val="tx1"/>
              </a:buClr>
              <a:defRPr sz="1200">
                <a:solidFill>
                  <a:schemeClr val="tx1"/>
                </a:solidFill>
                <a:latin typeface="Arial" charset="0"/>
                <a:ea typeface="MS PGothic" charset="-128"/>
                <a:cs typeface="MS PGothic" charset="-128"/>
              </a:defRPr>
            </a:lvl7pPr>
            <a:lvl8pPr marL="3090863" indent="-7938" defTabSz="449263" eaLnBrk="0" fontAlgn="base" hangingPunct="0">
              <a:spcBef>
                <a:spcPct val="20000"/>
              </a:spcBef>
              <a:spcAft>
                <a:spcPct val="0"/>
              </a:spcAft>
              <a:buClr>
                <a:schemeClr val="tx1"/>
              </a:buClr>
              <a:defRPr sz="1200">
                <a:solidFill>
                  <a:schemeClr val="tx1"/>
                </a:solidFill>
                <a:latin typeface="Arial" charset="0"/>
                <a:ea typeface="MS PGothic" charset="-128"/>
                <a:cs typeface="MS PGothic" charset="-128"/>
              </a:defRPr>
            </a:lvl8pPr>
            <a:lvl9pPr marL="3548063" indent="-7938" defTabSz="449263" eaLnBrk="0" fontAlgn="base" hangingPunct="0">
              <a:spcBef>
                <a:spcPct val="20000"/>
              </a:spcBef>
              <a:spcAft>
                <a:spcPct val="0"/>
              </a:spcAft>
              <a:buClr>
                <a:schemeClr val="tx1"/>
              </a:buClr>
              <a:defRPr sz="1200">
                <a:solidFill>
                  <a:schemeClr val="tx1"/>
                </a:solidFill>
                <a:latin typeface="Arial" charset="0"/>
                <a:ea typeface="MS PGothic" charset="-128"/>
                <a:cs typeface="MS PGothic" charset="-128"/>
              </a:defRPr>
            </a:lvl9pPr>
          </a:lstStyle>
          <a:p>
            <a:pPr marL="0" indent="0">
              <a:buNone/>
            </a:pPr>
            <a:r>
              <a:rPr lang="en-US" sz="1350" dirty="0"/>
              <a:t>Basic Application:</a:t>
            </a:r>
          </a:p>
          <a:p>
            <a:pPr marL="257141" indent="-257141">
              <a:buAutoNum type="arabicParenR"/>
            </a:pPr>
            <a:r>
              <a:rPr lang="en-US" sz="1350" dirty="0"/>
              <a:t>Create and Expose a Simple login REST Service, </a:t>
            </a:r>
            <a:r>
              <a:rPr lang="en-US" sz="1350" dirty="0" err="1"/>
              <a:t>Searchtips</a:t>
            </a:r>
            <a:r>
              <a:rPr lang="en-US" sz="1350" dirty="0"/>
              <a:t> Service in </a:t>
            </a:r>
            <a:r>
              <a:rPr lang="en-US" sz="1350" dirty="0" err="1"/>
              <a:t>Bluemix</a:t>
            </a:r>
            <a:endParaRPr lang="en-US" sz="1350" dirty="0"/>
          </a:p>
          <a:p>
            <a:pPr marL="257141" indent="-257141">
              <a:buAutoNum type="arabicParenR"/>
            </a:pPr>
            <a:r>
              <a:rPr lang="en-US" sz="1350" dirty="0"/>
              <a:t>Create Simple UI Screens (Login, Search) and call REST Service in </a:t>
            </a:r>
            <a:r>
              <a:rPr lang="en-US" sz="1350" dirty="0" err="1"/>
              <a:t>Bluemix</a:t>
            </a:r>
            <a:r>
              <a:rPr lang="en-US" sz="1350" dirty="0"/>
              <a:t> </a:t>
            </a:r>
          </a:p>
          <a:p>
            <a:pPr marL="257141" indent="-257141">
              <a:buAutoNum type="arabicParenR"/>
            </a:pPr>
            <a:endParaRPr lang="en-US" sz="1350" dirty="0"/>
          </a:p>
          <a:p>
            <a:pPr marL="0" indent="0">
              <a:buNone/>
            </a:pPr>
            <a:endParaRPr lang="en-US" sz="1350" dirty="0"/>
          </a:p>
          <a:p>
            <a:pPr marL="3572" indent="0">
              <a:buNone/>
            </a:pPr>
            <a:endParaRPr lang="en-US" altLang="en-US" sz="900" dirty="0">
              <a:ea typeface="MS Gothic" charset="-128"/>
              <a:cs typeface="MS Gothic" charset="-128"/>
            </a:endParaRPr>
          </a:p>
          <a:p>
            <a:pPr>
              <a:lnSpc>
                <a:spcPct val="93000"/>
              </a:lnSpc>
            </a:pPr>
            <a:endParaRPr lang="en-US" altLang="en-US" sz="1200" dirty="0">
              <a:ea typeface="MS Gothic" charset="-128"/>
              <a:cs typeface="MS Gothic" charset="-128"/>
            </a:endParaRPr>
          </a:p>
        </p:txBody>
      </p:sp>
    </p:spTree>
    <p:extLst>
      <p:ext uri="{BB962C8B-B14F-4D97-AF65-F5344CB8AC3E}">
        <p14:creationId xmlns:p14="http://schemas.microsoft.com/office/powerpoint/2010/main" val="240959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25400" y="26670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Emulator</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745423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Create Login UI Interface</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6286842" cy="5129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endParaRPr lang="en-US" altLang="en-US" sz="1600" dirty="0">
              <a:ea typeface="MS PGothic" charset="-128"/>
              <a:cs typeface="MS PGothic" charset="-128"/>
            </a:endParaRPr>
          </a:p>
          <a:p>
            <a:pPr marL="128570" indent="-124999">
              <a:lnSpc>
                <a:spcPct val="87000"/>
              </a:lnSpc>
            </a:pPr>
            <a:endParaRPr lang="en-US" altLang="en-US" sz="1600" dirty="0">
              <a:ea typeface="MS PGothic" charset="-128"/>
              <a:cs typeface="MS PGothic" charset="-128"/>
            </a:endParaRPr>
          </a:p>
        </p:txBody>
      </p:sp>
      <p:pic>
        <p:nvPicPr>
          <p:cNvPr id="2" name="Picture 1"/>
          <p:cNvPicPr>
            <a:picLocks noChangeAspect="1"/>
          </p:cNvPicPr>
          <p:nvPr/>
        </p:nvPicPr>
        <p:blipFill>
          <a:blip r:embed="rId3"/>
          <a:stretch>
            <a:fillRect/>
          </a:stretch>
        </p:blipFill>
        <p:spPr>
          <a:xfrm>
            <a:off x="266700" y="1231900"/>
            <a:ext cx="8343900" cy="5242331"/>
          </a:xfrm>
          <a:prstGeom prst="rect">
            <a:avLst/>
          </a:prstGeom>
        </p:spPr>
      </p:pic>
    </p:spTree>
    <p:extLst>
      <p:ext uri="{BB962C8B-B14F-4D97-AF65-F5344CB8AC3E}">
        <p14:creationId xmlns:p14="http://schemas.microsoft.com/office/powerpoint/2010/main" val="213556396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78486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Add Activity to </a:t>
            </a:r>
            <a:r>
              <a:rPr lang="en-US" altLang="en-US" sz="2400" b="1" dirty="0" smtClean="0">
                <a:solidFill>
                  <a:srgbClr val="002060"/>
                </a:solidFill>
                <a:effectLst>
                  <a:outerShdw blurRad="38100" dist="38100" dir="2700000" algn="tl">
                    <a:srgbClr val="C0C0C0"/>
                  </a:outerShdw>
                </a:effectLst>
              </a:rPr>
              <a:t>Login </a:t>
            </a:r>
            <a:r>
              <a:rPr lang="en-US" altLang="en-US" sz="2400" b="1" smtClean="0">
                <a:solidFill>
                  <a:srgbClr val="002060"/>
                </a:solidFill>
                <a:effectLst>
                  <a:outerShdw blurRad="38100" dist="38100" dir="2700000" algn="tl">
                    <a:srgbClr val="C0C0C0"/>
                  </a:outerShdw>
                </a:effectLst>
              </a:rPr>
              <a:t>UI Interface </a:t>
            </a:r>
            <a:r>
              <a:rPr lang="en-US" altLang="en-US" sz="2400" b="1" smtClean="0">
                <a:solidFill>
                  <a:srgbClr val="002060"/>
                </a:solidFill>
                <a:effectLst>
                  <a:outerShdw blurRad="38100" dist="38100" dir="2700000" algn="tl">
                    <a:srgbClr val="C0C0C0"/>
                  </a:outerShdw>
                </a:effectLst>
                <a:sym typeface="Wingdings"/>
              </a:rPr>
              <a:t> Button Event</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marL="128570" indent="-124999">
              <a:lnSpc>
                <a:spcPct val="87000"/>
              </a:lnSpc>
            </a:pPr>
            <a:endParaRPr lang="en-US" altLang="en-US" sz="1600" dirty="0">
              <a:ea typeface="MS PGothic" charset="-128"/>
              <a:cs typeface="MS PGothic" charset="-128"/>
            </a:endParaRPr>
          </a:p>
        </p:txBody>
      </p:sp>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330" y="2509073"/>
            <a:ext cx="2257131" cy="38273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 name="Picture 3"/>
          <p:cNvPicPr>
            <a:picLocks noChangeAspect="1"/>
          </p:cNvPicPr>
          <p:nvPr/>
        </p:nvPicPr>
        <p:blipFill>
          <a:blip r:embed="rId4"/>
          <a:stretch>
            <a:fillRect/>
          </a:stretch>
        </p:blipFill>
        <p:spPr>
          <a:xfrm>
            <a:off x="266700" y="1142509"/>
            <a:ext cx="5257800" cy="5346758"/>
          </a:xfrm>
          <a:prstGeom prst="rect">
            <a:avLst/>
          </a:prstGeom>
        </p:spPr>
      </p:pic>
      <p:sp>
        <p:nvSpPr>
          <p:cNvPr id="11" name="Content Placeholder 2"/>
          <p:cNvSpPr txBox="1">
            <a:spLocks/>
          </p:cNvSpPr>
          <p:nvPr/>
        </p:nvSpPr>
        <p:spPr bwMode="auto">
          <a:xfrm>
            <a:off x="5638800" y="1295400"/>
            <a:ext cx="3200400" cy="5053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smtClean="0"/>
              <a:t>Login UI </a:t>
            </a:r>
            <a:r>
              <a:rPr lang="en-US" b="1" dirty="0" smtClean="0">
                <a:sym typeface="Wingdings"/>
              </a:rPr>
              <a:t> </a:t>
            </a:r>
            <a:r>
              <a:rPr lang="en-US" b="1" dirty="0" smtClean="0"/>
              <a:t>New Button Click  </a:t>
            </a:r>
            <a:r>
              <a:rPr lang="en-US" b="1" dirty="0" smtClean="0">
                <a:sym typeface="Wingdings"/>
              </a:rPr>
              <a:t> </a:t>
            </a:r>
            <a:r>
              <a:rPr lang="en-US" b="1" dirty="0" smtClean="0">
                <a:sym typeface="Wingdings"/>
              </a:rPr>
              <a:t>Define Button Event to trigger </a:t>
            </a:r>
            <a:r>
              <a:rPr lang="en-US" b="1" dirty="0" err="1" smtClean="0">
                <a:sym typeface="Wingdings"/>
              </a:rPr>
              <a:t>CheckLogin</a:t>
            </a:r>
            <a:r>
              <a:rPr lang="en-US" b="1" dirty="0" smtClean="0">
                <a:sym typeface="Wingdings"/>
              </a:rPr>
              <a:t>()</a:t>
            </a:r>
            <a:endParaRPr lang="en-US" b="1" dirty="0" smtClean="0"/>
          </a:p>
          <a:p>
            <a:endParaRPr lang="en-US" b="1" dirty="0" smtClean="0"/>
          </a:p>
          <a:p>
            <a:endParaRPr lang="en-US" sz="2000" b="1" dirty="0" smtClean="0"/>
          </a:p>
        </p:txBody>
      </p:sp>
      <p:sp>
        <p:nvSpPr>
          <p:cNvPr id="7" name="Oval 6"/>
          <p:cNvSpPr/>
          <p:nvPr/>
        </p:nvSpPr>
        <p:spPr bwMode="auto">
          <a:xfrm>
            <a:off x="228599" y="4572000"/>
            <a:ext cx="3270208" cy="1917267"/>
          </a:xfrm>
          <a:prstGeom prst="ellipse">
            <a:avLst/>
          </a:prstGeom>
          <a:no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36423495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82296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Add Activity to </a:t>
            </a:r>
            <a:r>
              <a:rPr lang="en-US" altLang="en-US" sz="2400" b="1" dirty="0" smtClean="0">
                <a:solidFill>
                  <a:srgbClr val="002060"/>
                </a:solidFill>
                <a:effectLst>
                  <a:outerShdw blurRad="38100" dist="38100" dir="2700000" algn="tl">
                    <a:srgbClr val="C0C0C0"/>
                  </a:outerShdw>
                </a:effectLst>
              </a:rPr>
              <a:t>Login UI Interface </a:t>
            </a:r>
            <a:r>
              <a:rPr lang="en-US" altLang="en-US" sz="2400" b="1" dirty="0" smtClean="0">
                <a:solidFill>
                  <a:srgbClr val="002060"/>
                </a:solidFill>
                <a:effectLst>
                  <a:outerShdw blurRad="38100" dist="38100" dir="2700000" algn="tl">
                    <a:srgbClr val="C0C0C0"/>
                  </a:outerShdw>
                </a:effectLst>
                <a:sym typeface="Wingdings"/>
              </a:rPr>
              <a:t> </a:t>
            </a:r>
            <a:r>
              <a:rPr lang="en-US" altLang="en-US" sz="2400" b="1" dirty="0" err="1" smtClean="0">
                <a:solidFill>
                  <a:srgbClr val="002060"/>
                </a:solidFill>
                <a:effectLst>
                  <a:outerShdw blurRad="38100" dist="38100" dir="2700000" algn="tl">
                    <a:srgbClr val="C0C0C0"/>
                  </a:outerShdw>
                </a:effectLst>
                <a:sym typeface="Wingdings"/>
              </a:rPr>
              <a:t>CheckLogin</a:t>
            </a:r>
            <a:r>
              <a:rPr lang="en-US" altLang="en-US" sz="2400" b="1" dirty="0" smtClean="0">
                <a:solidFill>
                  <a:srgbClr val="002060"/>
                </a:solidFill>
                <a:effectLst>
                  <a:outerShdw blurRad="38100" dist="38100" dir="2700000" algn="tl">
                    <a:srgbClr val="C0C0C0"/>
                  </a:outerShdw>
                </a:effectLst>
                <a:sym typeface="Wingdings"/>
              </a:rPr>
              <a:t>()</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marL="128570" indent="-124999">
              <a:lnSpc>
                <a:spcPct val="87000"/>
              </a:lnSpc>
            </a:pPr>
            <a:endParaRPr lang="en-US" altLang="en-US" sz="1600" dirty="0">
              <a:ea typeface="MS PGothic" charset="-128"/>
              <a:cs typeface="MS PGothic" charset="-128"/>
            </a:endParaRPr>
          </a:p>
        </p:txBody>
      </p:sp>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330" y="2509073"/>
            <a:ext cx="2257131" cy="38273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1" name="Content Placeholder 2"/>
          <p:cNvSpPr txBox="1">
            <a:spLocks/>
          </p:cNvSpPr>
          <p:nvPr/>
        </p:nvSpPr>
        <p:spPr bwMode="auto">
          <a:xfrm>
            <a:off x="5638800" y="1295400"/>
            <a:ext cx="3200400" cy="5053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smtClean="0"/>
              <a:t>Login UI </a:t>
            </a:r>
            <a:r>
              <a:rPr lang="en-US" b="1" dirty="0" smtClean="0">
                <a:sym typeface="Wingdings"/>
              </a:rPr>
              <a:t> </a:t>
            </a:r>
            <a:r>
              <a:rPr lang="en-US" b="1" dirty="0" err="1" smtClean="0">
                <a:sym typeface="Wingdings"/>
              </a:rPr>
              <a:t>CheckLogin</a:t>
            </a:r>
            <a:r>
              <a:rPr lang="en-US" b="1" dirty="0" smtClean="0">
                <a:sym typeface="Wingdings"/>
              </a:rPr>
              <a:t>()  Triggers </a:t>
            </a:r>
            <a:r>
              <a:rPr lang="en-US" b="1" dirty="0" err="1" smtClean="0">
                <a:sym typeface="Wingdings"/>
              </a:rPr>
              <a:t>LoginTask</a:t>
            </a:r>
            <a:r>
              <a:rPr lang="en-US" b="1" dirty="0">
                <a:sym typeface="Wingdings"/>
              </a:rPr>
              <a:t> </a:t>
            </a:r>
            <a:r>
              <a:rPr lang="en-US" b="1" dirty="0" smtClean="0">
                <a:sym typeface="Wingdings"/>
              </a:rPr>
              <a:t>passing the URL</a:t>
            </a:r>
            <a:endParaRPr lang="en-US" b="1" dirty="0" smtClean="0"/>
          </a:p>
          <a:p>
            <a:endParaRPr lang="en-US" b="1" dirty="0" smtClean="0"/>
          </a:p>
          <a:p>
            <a:endParaRPr lang="en-US" sz="2000" b="1" dirty="0" smtClean="0"/>
          </a:p>
        </p:txBody>
      </p:sp>
      <p:pic>
        <p:nvPicPr>
          <p:cNvPr id="2" name="Picture 1"/>
          <p:cNvPicPr>
            <a:picLocks noChangeAspect="1"/>
          </p:cNvPicPr>
          <p:nvPr/>
        </p:nvPicPr>
        <p:blipFill>
          <a:blip r:embed="rId4"/>
          <a:stretch>
            <a:fillRect/>
          </a:stretch>
        </p:blipFill>
        <p:spPr>
          <a:xfrm>
            <a:off x="184898" y="1219200"/>
            <a:ext cx="5606302" cy="5638800"/>
          </a:xfrm>
          <a:prstGeom prst="rect">
            <a:avLst/>
          </a:prstGeom>
        </p:spPr>
      </p:pic>
      <p:sp>
        <p:nvSpPr>
          <p:cNvPr id="3" name="Oval 2"/>
          <p:cNvSpPr/>
          <p:nvPr/>
        </p:nvSpPr>
        <p:spPr bwMode="auto">
          <a:xfrm>
            <a:off x="184898" y="4495800"/>
            <a:ext cx="5834902" cy="1447800"/>
          </a:xfrm>
          <a:prstGeom prst="ellipse">
            <a:avLst/>
          </a:prstGeom>
          <a:no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57007385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Lab11 –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MobileFrontEnd-BluemixBackend</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pic>
        <p:nvPicPr>
          <p:cNvPr id="2" name="Picture 1"/>
          <p:cNvPicPr>
            <a:picLocks noChangeAspect="1"/>
          </p:cNvPicPr>
          <p:nvPr/>
        </p:nvPicPr>
        <p:blipFill>
          <a:blip r:embed="rId3"/>
          <a:stretch>
            <a:fillRect/>
          </a:stretch>
        </p:blipFill>
        <p:spPr>
          <a:xfrm>
            <a:off x="228600" y="2275084"/>
            <a:ext cx="8686800" cy="2307831"/>
          </a:xfrm>
          <a:prstGeom prst="rect">
            <a:avLst/>
          </a:prstGeom>
        </p:spPr>
      </p:pic>
      <p:sp>
        <p:nvSpPr>
          <p:cNvPr id="4" name="Rectangle 1"/>
          <p:cNvSpPr txBox="1">
            <a:spLocks noChangeArrowheads="1"/>
          </p:cNvSpPr>
          <p:nvPr/>
        </p:nvSpPr>
        <p:spPr bwMode="auto">
          <a:xfrm>
            <a:off x="228600" y="609600"/>
            <a:ext cx="7308296" cy="4130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57120" rIns="91440" bIns="45720" numCol="1" anchor="t" anchorCtr="0" compatLnSpc="1">
            <a:prstTxWarp prst="textNoShape">
              <a:avLst/>
            </a:prstTxWarp>
          </a:bodyPr>
          <a:lstStyle>
            <a:lvl1pPr algn="ctr" defTabSz="336902" rtl="0" fontAlgn="base" hangingPunct="0">
              <a:lnSpc>
                <a:spcPct val="87000"/>
              </a:lnSpc>
              <a:spcBef>
                <a:spcPct val="0"/>
              </a:spcBef>
              <a:spcAft>
                <a:spcPct val="0"/>
              </a:spcAft>
              <a:buClr>
                <a:srgbClr val="000000"/>
              </a:buClr>
              <a:buSzPct val="100000"/>
              <a:buFont typeface="Times New Roman" charset="0"/>
              <a:defRPr sz="4499"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a:lstStyle>
          <a:p>
            <a:pPr algn="l">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Define the REST URI and Messages for the Mobile App </a:t>
            </a:r>
            <a:endParaRPr lang="en-US" altLang="en-US" sz="2400" b="1" dirty="0">
              <a:solidFill>
                <a:srgbClr val="002060"/>
              </a:solidFill>
              <a:effectLst>
                <a:outerShdw blurRad="38100" dist="38100" dir="2700000" algn="tl">
                  <a:srgbClr val="C0C0C0"/>
                </a:outerShdw>
              </a:effectLst>
            </a:endParaRPr>
          </a:p>
        </p:txBody>
      </p:sp>
    </p:spTree>
    <p:extLst>
      <p:ext uri="{BB962C8B-B14F-4D97-AF65-F5344CB8AC3E}">
        <p14:creationId xmlns:p14="http://schemas.microsoft.com/office/powerpoint/2010/main" val="89587348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82296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err="1" smtClean="0">
                <a:solidFill>
                  <a:srgbClr val="002060"/>
                </a:solidFill>
                <a:effectLst>
                  <a:outerShdw blurRad="38100" dist="38100" dir="2700000" algn="tl">
                    <a:srgbClr val="C0C0C0"/>
                  </a:outerShdw>
                </a:effectLst>
              </a:rPr>
              <a:t>LoginTask</a:t>
            </a:r>
            <a:r>
              <a:rPr lang="en-US" altLang="en-US" sz="2400" b="1" dirty="0" smtClean="0">
                <a:solidFill>
                  <a:srgbClr val="002060"/>
                </a:solidFill>
                <a:effectLst>
                  <a:outerShdw blurRad="38100" dist="38100" dir="2700000" algn="tl">
                    <a:srgbClr val="C0C0C0"/>
                  </a:outerShdw>
                </a:effectLst>
              </a:rPr>
              <a:t> (</a:t>
            </a:r>
            <a:r>
              <a:rPr lang="en-US" altLang="en-US" sz="2400" b="1" dirty="0" err="1" smtClean="0">
                <a:solidFill>
                  <a:srgbClr val="002060"/>
                </a:solidFill>
                <a:effectLst>
                  <a:outerShdw blurRad="38100" dist="38100" dir="2700000" algn="tl">
                    <a:srgbClr val="C0C0C0"/>
                  </a:outerShdw>
                </a:effectLst>
              </a:rPr>
              <a:t>AsyncTask</a:t>
            </a:r>
            <a:r>
              <a:rPr lang="en-US" altLang="en-US" sz="2400" b="1" dirty="0" smtClean="0">
                <a:solidFill>
                  <a:srgbClr val="002060"/>
                </a:solidFill>
                <a:effectLst>
                  <a:outerShdw blurRad="38100" dist="38100" dir="2700000" algn="tl">
                    <a:srgbClr val="C0C0C0"/>
                  </a:outerShdw>
                </a:effectLst>
              </a:rPr>
              <a:t>) </a:t>
            </a:r>
            <a:r>
              <a:rPr lang="en-US" altLang="en-US" sz="2400" b="1" dirty="0" smtClean="0">
                <a:solidFill>
                  <a:srgbClr val="002060"/>
                </a:solidFill>
                <a:effectLst>
                  <a:outerShdw blurRad="38100" dist="38100" dir="2700000" algn="tl">
                    <a:srgbClr val="C0C0C0"/>
                  </a:outerShdw>
                </a:effectLst>
                <a:sym typeface="Wingdings"/>
              </a:rPr>
              <a:t> Performs Post to REST URI</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marL="128570" indent="-124999">
              <a:lnSpc>
                <a:spcPct val="87000"/>
              </a:lnSpc>
            </a:pPr>
            <a:endParaRPr lang="en-US" altLang="en-US" sz="1600" dirty="0">
              <a:ea typeface="MS PGothic" charset="-128"/>
              <a:cs typeface="MS PGothic" charset="-128"/>
            </a:endParaRPr>
          </a:p>
        </p:txBody>
      </p:sp>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330" y="2509073"/>
            <a:ext cx="2257131" cy="38273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 name="Picture 2"/>
          <p:cNvPicPr>
            <a:picLocks noChangeAspect="1"/>
          </p:cNvPicPr>
          <p:nvPr/>
        </p:nvPicPr>
        <p:blipFill>
          <a:blip r:embed="rId4"/>
          <a:stretch>
            <a:fillRect/>
          </a:stretch>
        </p:blipFill>
        <p:spPr>
          <a:xfrm>
            <a:off x="419100" y="1207251"/>
            <a:ext cx="5485661" cy="5498349"/>
          </a:xfrm>
          <a:prstGeom prst="rect">
            <a:avLst/>
          </a:prstGeom>
        </p:spPr>
      </p:pic>
      <p:sp>
        <p:nvSpPr>
          <p:cNvPr id="12" name="Content Placeholder 2"/>
          <p:cNvSpPr txBox="1">
            <a:spLocks/>
          </p:cNvSpPr>
          <p:nvPr/>
        </p:nvSpPr>
        <p:spPr bwMode="auto">
          <a:xfrm>
            <a:off x="5904760" y="1295400"/>
            <a:ext cx="2934439" cy="5053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err="1" smtClean="0"/>
              <a:t>LoginTask</a:t>
            </a:r>
            <a:r>
              <a:rPr lang="en-US" b="1" dirty="0" smtClean="0"/>
              <a:t> </a:t>
            </a:r>
            <a:r>
              <a:rPr lang="en-US" b="1" dirty="0" smtClean="0">
                <a:sym typeface="Wingdings"/>
              </a:rPr>
              <a:t> Invokes </a:t>
            </a:r>
            <a:r>
              <a:rPr lang="en-US" b="1" dirty="0" err="1" smtClean="0">
                <a:sym typeface="Wingdings"/>
              </a:rPr>
              <a:t>performpost</a:t>
            </a:r>
            <a:r>
              <a:rPr lang="en-US" b="1" dirty="0" smtClean="0">
                <a:sym typeface="Wingdings"/>
              </a:rPr>
              <a:t> (</a:t>
            </a:r>
            <a:r>
              <a:rPr lang="en-US" b="1" dirty="0" err="1" smtClean="0">
                <a:sym typeface="Wingdings"/>
              </a:rPr>
              <a:t>HttpPost</a:t>
            </a:r>
            <a:r>
              <a:rPr lang="en-US" b="1" dirty="0" smtClean="0">
                <a:sym typeface="Wingdings"/>
              </a:rPr>
              <a:t>)  URL</a:t>
            </a:r>
            <a:endParaRPr lang="en-US" b="1" dirty="0" smtClean="0"/>
          </a:p>
          <a:p>
            <a:endParaRPr lang="en-US" b="1" dirty="0" smtClean="0"/>
          </a:p>
          <a:p>
            <a:endParaRPr lang="en-US" sz="2000" b="1" dirty="0" smtClean="0"/>
          </a:p>
        </p:txBody>
      </p:sp>
      <p:sp>
        <p:nvSpPr>
          <p:cNvPr id="7" name="Oval 6"/>
          <p:cNvSpPr/>
          <p:nvPr/>
        </p:nvSpPr>
        <p:spPr bwMode="auto">
          <a:xfrm>
            <a:off x="228600" y="5132274"/>
            <a:ext cx="5676159" cy="1573325"/>
          </a:xfrm>
          <a:prstGeom prst="ellipse">
            <a:avLst/>
          </a:prstGeom>
          <a:no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94169036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82296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Login UI </a:t>
            </a:r>
            <a:r>
              <a:rPr lang="en-US" altLang="en-US" sz="2400" b="1" dirty="0" smtClean="0">
                <a:solidFill>
                  <a:srgbClr val="002060"/>
                </a:solidFill>
                <a:effectLst>
                  <a:outerShdw blurRad="38100" dist="38100" dir="2700000" algn="tl">
                    <a:srgbClr val="C0C0C0"/>
                  </a:outerShdw>
                </a:effectLst>
                <a:sym typeface="Wingdings"/>
              </a:rPr>
              <a:t> </a:t>
            </a:r>
            <a:r>
              <a:rPr lang="en-US" altLang="en-US" sz="2400" b="1" dirty="0" err="1" smtClean="0">
                <a:solidFill>
                  <a:srgbClr val="002060"/>
                </a:solidFill>
                <a:effectLst>
                  <a:outerShdw blurRad="38100" dist="38100" dir="2700000" algn="tl">
                    <a:srgbClr val="C0C0C0"/>
                  </a:outerShdw>
                </a:effectLst>
                <a:sym typeface="Wingdings"/>
              </a:rPr>
              <a:t>ReceiveResult</a:t>
            </a:r>
            <a:r>
              <a:rPr lang="en-US" altLang="en-US" sz="2400" b="1" dirty="0" smtClean="0">
                <a:solidFill>
                  <a:srgbClr val="002060"/>
                </a:solidFill>
                <a:effectLst>
                  <a:outerShdw blurRad="38100" dist="38100" dir="2700000" algn="tl">
                    <a:srgbClr val="C0C0C0"/>
                  </a:outerShdw>
                </a:effectLst>
                <a:sym typeface="Wingdings"/>
              </a:rPr>
              <a:t> from </a:t>
            </a:r>
            <a:r>
              <a:rPr lang="en-US" altLang="en-US" sz="2400" b="1" dirty="0" err="1" smtClean="0">
                <a:solidFill>
                  <a:srgbClr val="002060"/>
                </a:solidFill>
                <a:effectLst>
                  <a:outerShdw blurRad="38100" dist="38100" dir="2700000" algn="tl">
                    <a:srgbClr val="C0C0C0"/>
                  </a:outerShdw>
                </a:effectLst>
                <a:sym typeface="Wingdings"/>
              </a:rPr>
              <a:t>LoginTask</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marL="128570" indent="-124999">
              <a:lnSpc>
                <a:spcPct val="87000"/>
              </a:lnSpc>
            </a:pPr>
            <a:endParaRPr lang="en-US" altLang="en-US" sz="1600" dirty="0">
              <a:ea typeface="MS PGothic" charset="-128"/>
              <a:cs typeface="MS PGothic" charset="-128"/>
            </a:endParaRPr>
          </a:p>
        </p:txBody>
      </p:sp>
      <p:sp>
        <p:nvSpPr>
          <p:cNvPr id="11" name="Content Placeholder 2"/>
          <p:cNvSpPr txBox="1">
            <a:spLocks/>
          </p:cNvSpPr>
          <p:nvPr/>
        </p:nvSpPr>
        <p:spPr bwMode="auto">
          <a:xfrm>
            <a:off x="5715000" y="1206500"/>
            <a:ext cx="3200400" cy="5053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smtClean="0"/>
              <a:t>Login UI receives the results from </a:t>
            </a:r>
            <a:r>
              <a:rPr lang="en-US" b="1" dirty="0" err="1" smtClean="0"/>
              <a:t>LoginTask</a:t>
            </a:r>
            <a:r>
              <a:rPr lang="en-US" b="1" dirty="0" smtClean="0"/>
              <a:t>  </a:t>
            </a:r>
            <a:r>
              <a:rPr lang="en-US" b="1" dirty="0" smtClean="0">
                <a:sym typeface="Wingdings"/>
              </a:rPr>
              <a:t> Allows the user to next screen OR shows a validation error based on the credentials entered</a:t>
            </a:r>
            <a:endParaRPr lang="en-US" b="1" dirty="0" smtClean="0"/>
          </a:p>
          <a:p>
            <a:endParaRPr lang="en-US" b="1" dirty="0" smtClean="0"/>
          </a:p>
          <a:p>
            <a:endParaRPr lang="en-US" sz="2000" b="1" dirty="0" smtClean="0"/>
          </a:p>
        </p:txBody>
      </p:sp>
      <p:pic>
        <p:nvPicPr>
          <p:cNvPr id="4" name="Picture 3"/>
          <p:cNvPicPr>
            <a:picLocks noChangeAspect="1"/>
          </p:cNvPicPr>
          <p:nvPr/>
        </p:nvPicPr>
        <p:blipFill>
          <a:blip r:embed="rId3"/>
          <a:stretch>
            <a:fillRect/>
          </a:stretch>
        </p:blipFill>
        <p:spPr>
          <a:xfrm>
            <a:off x="257584" y="1447800"/>
            <a:ext cx="5647177" cy="5174041"/>
          </a:xfrm>
          <a:prstGeom prst="rect">
            <a:avLst/>
          </a:prstGeom>
        </p:spPr>
      </p:pic>
      <p:pic>
        <p:nvPicPr>
          <p:cNvPr id="5" name="Picture 4"/>
          <p:cNvPicPr>
            <a:picLocks noChangeAspect="1"/>
          </p:cNvPicPr>
          <p:nvPr/>
        </p:nvPicPr>
        <p:blipFill>
          <a:blip r:embed="rId4"/>
          <a:stretch>
            <a:fillRect/>
          </a:stretch>
        </p:blipFill>
        <p:spPr>
          <a:xfrm>
            <a:off x="6248400" y="2126041"/>
            <a:ext cx="2559530" cy="4495800"/>
          </a:xfrm>
          <a:prstGeom prst="rect">
            <a:avLst/>
          </a:prstGeom>
        </p:spPr>
      </p:pic>
    </p:spTree>
    <p:extLst>
      <p:ext uri="{BB962C8B-B14F-4D97-AF65-F5344CB8AC3E}">
        <p14:creationId xmlns:p14="http://schemas.microsoft.com/office/powerpoint/2010/main" val="173890936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Create </a:t>
            </a:r>
            <a:r>
              <a:rPr lang="en-US" altLang="en-US" sz="2400" b="1" dirty="0" smtClean="0">
                <a:solidFill>
                  <a:srgbClr val="002060"/>
                </a:solidFill>
                <a:effectLst>
                  <a:outerShdw blurRad="38100" dist="38100" dir="2700000" algn="tl">
                    <a:srgbClr val="C0C0C0"/>
                  </a:outerShdw>
                </a:effectLst>
              </a:rPr>
              <a:t>Search Interface</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6286842" cy="5129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endParaRPr lang="en-US" altLang="en-US" sz="1600" dirty="0">
              <a:ea typeface="MS PGothic" charset="-128"/>
              <a:cs typeface="MS PGothic" charset="-128"/>
            </a:endParaRPr>
          </a:p>
          <a:p>
            <a:pPr marL="128570" indent="-124999">
              <a:lnSpc>
                <a:spcPct val="87000"/>
              </a:lnSpc>
            </a:pPr>
            <a:endParaRPr lang="en-US" altLang="en-US" sz="1600" dirty="0">
              <a:ea typeface="MS PGothic" charset="-128"/>
              <a:cs typeface="MS PGothic" charset="-128"/>
            </a:endParaRPr>
          </a:p>
        </p:txBody>
      </p:sp>
      <p:pic>
        <p:nvPicPr>
          <p:cNvPr id="3" name="Picture 2"/>
          <p:cNvPicPr>
            <a:picLocks noChangeAspect="1"/>
          </p:cNvPicPr>
          <p:nvPr/>
        </p:nvPicPr>
        <p:blipFill>
          <a:blip r:embed="rId3"/>
          <a:stretch>
            <a:fillRect/>
          </a:stretch>
        </p:blipFill>
        <p:spPr>
          <a:xfrm>
            <a:off x="377975" y="1408268"/>
            <a:ext cx="8308825" cy="4751798"/>
          </a:xfrm>
          <a:prstGeom prst="rect">
            <a:avLst/>
          </a:prstGeom>
        </p:spPr>
      </p:pic>
    </p:spTree>
    <p:extLst>
      <p:ext uri="{BB962C8B-B14F-4D97-AF65-F5344CB8AC3E}">
        <p14:creationId xmlns:p14="http://schemas.microsoft.com/office/powerpoint/2010/main" val="1498968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78486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Add Activity to </a:t>
            </a:r>
            <a:r>
              <a:rPr lang="en-US" altLang="en-US" sz="2400" b="1" dirty="0" smtClean="0">
                <a:solidFill>
                  <a:srgbClr val="002060"/>
                </a:solidFill>
                <a:effectLst>
                  <a:outerShdw blurRad="38100" dist="38100" dir="2700000" algn="tl">
                    <a:srgbClr val="C0C0C0"/>
                  </a:outerShdw>
                </a:effectLst>
              </a:rPr>
              <a:t>Search UI Interface </a:t>
            </a:r>
            <a:r>
              <a:rPr lang="en-US" altLang="en-US" sz="2400" b="1" dirty="0" smtClean="0">
                <a:solidFill>
                  <a:srgbClr val="002060"/>
                </a:solidFill>
                <a:effectLst>
                  <a:outerShdw blurRad="38100" dist="38100" dir="2700000" algn="tl">
                    <a:srgbClr val="C0C0C0"/>
                  </a:outerShdw>
                </a:effectLst>
                <a:sym typeface="Wingdings"/>
              </a:rPr>
              <a:t> Button Event</a:t>
            </a:r>
            <a:endParaRPr lang="en-US" altLang="en-US" sz="2400" b="1" dirty="0">
              <a:solidFill>
                <a:srgbClr val="002060"/>
              </a:solidFill>
              <a:effectLst>
                <a:outerShdw blurRad="38100" dist="38100" dir="2700000" algn="tl">
                  <a:srgbClr val="C0C0C0"/>
                </a:outerShdw>
              </a:effectLst>
            </a:endParaRPr>
          </a:p>
        </p:txBody>
      </p:sp>
      <p:sp>
        <p:nvSpPr>
          <p:cNvPr id="11" name="Content Placeholder 2"/>
          <p:cNvSpPr txBox="1">
            <a:spLocks/>
          </p:cNvSpPr>
          <p:nvPr/>
        </p:nvSpPr>
        <p:spPr bwMode="auto">
          <a:xfrm>
            <a:off x="5394194" y="990600"/>
            <a:ext cx="3200400" cy="54797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smtClean="0"/>
              <a:t>Search</a:t>
            </a:r>
            <a:r>
              <a:rPr lang="en-US" b="1" dirty="0" smtClean="0"/>
              <a:t> </a:t>
            </a:r>
            <a:r>
              <a:rPr lang="en-US" b="1" dirty="0" smtClean="0">
                <a:sym typeface="Wingdings"/>
              </a:rPr>
              <a:t> </a:t>
            </a:r>
            <a:r>
              <a:rPr lang="en-US" b="1" dirty="0" smtClean="0"/>
              <a:t>New Button Click  </a:t>
            </a:r>
            <a:r>
              <a:rPr lang="en-US" b="1" dirty="0" smtClean="0">
                <a:sym typeface="Wingdings"/>
              </a:rPr>
              <a:t> </a:t>
            </a:r>
            <a:r>
              <a:rPr lang="en-US" b="1" dirty="0" smtClean="0">
                <a:sym typeface="Wingdings"/>
              </a:rPr>
              <a:t>Define Button Event to trigger </a:t>
            </a:r>
            <a:r>
              <a:rPr lang="en-US" b="1" dirty="0" err="1" smtClean="0">
                <a:sym typeface="Wingdings"/>
              </a:rPr>
              <a:t>doSearch</a:t>
            </a:r>
            <a:r>
              <a:rPr lang="en-US" b="1" dirty="0" smtClean="0">
                <a:sym typeface="Wingdings"/>
              </a:rPr>
              <a:t>()</a:t>
            </a:r>
            <a:endParaRPr lang="en-US" b="1" dirty="0" smtClean="0"/>
          </a:p>
          <a:p>
            <a:endParaRPr lang="en-US" b="1" dirty="0" smtClean="0"/>
          </a:p>
          <a:p>
            <a:endParaRPr lang="en-US" sz="2000" b="1" dirty="0" smtClean="0"/>
          </a:p>
        </p:txBody>
      </p:sp>
      <p:pic>
        <p:nvPicPr>
          <p:cNvPr id="2" name="Picture 1"/>
          <p:cNvPicPr>
            <a:picLocks noChangeAspect="1"/>
          </p:cNvPicPr>
          <p:nvPr/>
        </p:nvPicPr>
        <p:blipFill>
          <a:blip r:embed="rId3"/>
          <a:stretch>
            <a:fillRect/>
          </a:stretch>
        </p:blipFill>
        <p:spPr>
          <a:xfrm>
            <a:off x="228599" y="1247753"/>
            <a:ext cx="5499100" cy="5088681"/>
          </a:xfrm>
          <a:prstGeom prst="rect">
            <a:avLst/>
          </a:prstGeom>
        </p:spPr>
      </p:pic>
      <p:sp>
        <p:nvSpPr>
          <p:cNvPr id="10" name="Oval 9"/>
          <p:cNvSpPr/>
          <p:nvPr/>
        </p:nvSpPr>
        <p:spPr bwMode="auto">
          <a:xfrm>
            <a:off x="228598" y="5333999"/>
            <a:ext cx="4495801" cy="762001"/>
          </a:xfrm>
          <a:prstGeom prst="ellipse">
            <a:avLst/>
          </a:prstGeom>
          <a:no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pic>
        <p:nvPicPr>
          <p:cNvPr id="3" name="Picture 2"/>
          <p:cNvPicPr>
            <a:picLocks noChangeAspect="1"/>
          </p:cNvPicPr>
          <p:nvPr/>
        </p:nvPicPr>
        <p:blipFill>
          <a:blip r:embed="rId4"/>
          <a:stretch>
            <a:fillRect/>
          </a:stretch>
        </p:blipFill>
        <p:spPr>
          <a:xfrm>
            <a:off x="5727699" y="1700934"/>
            <a:ext cx="2507990" cy="4648200"/>
          </a:xfrm>
          <a:prstGeom prst="rect">
            <a:avLst/>
          </a:prstGeom>
        </p:spPr>
      </p:pic>
    </p:spTree>
    <p:extLst>
      <p:ext uri="{BB962C8B-B14F-4D97-AF65-F5344CB8AC3E}">
        <p14:creationId xmlns:p14="http://schemas.microsoft.com/office/powerpoint/2010/main" val="117300260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82296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Add Activity to </a:t>
            </a:r>
            <a:r>
              <a:rPr lang="en-US" altLang="en-US" sz="2400" b="1" dirty="0" smtClean="0">
                <a:solidFill>
                  <a:srgbClr val="002060"/>
                </a:solidFill>
                <a:effectLst>
                  <a:outerShdw blurRad="38100" dist="38100" dir="2700000" algn="tl">
                    <a:srgbClr val="C0C0C0"/>
                  </a:outerShdw>
                </a:effectLst>
              </a:rPr>
              <a:t>Login UI Interface </a:t>
            </a:r>
            <a:r>
              <a:rPr lang="en-US" altLang="en-US" sz="2400" b="1" dirty="0" smtClean="0">
                <a:solidFill>
                  <a:srgbClr val="002060"/>
                </a:solidFill>
                <a:effectLst>
                  <a:outerShdw blurRad="38100" dist="38100" dir="2700000" algn="tl">
                    <a:srgbClr val="C0C0C0"/>
                  </a:outerShdw>
                </a:effectLst>
                <a:sym typeface="Wingdings"/>
              </a:rPr>
              <a:t> </a:t>
            </a:r>
            <a:r>
              <a:rPr lang="en-US" altLang="en-US" sz="2400" b="1" dirty="0" err="1" smtClean="0">
                <a:solidFill>
                  <a:srgbClr val="002060"/>
                </a:solidFill>
                <a:effectLst>
                  <a:outerShdw blurRad="38100" dist="38100" dir="2700000" algn="tl">
                    <a:srgbClr val="C0C0C0"/>
                  </a:outerShdw>
                </a:effectLst>
                <a:sym typeface="Wingdings"/>
              </a:rPr>
              <a:t>CheckLogin</a:t>
            </a:r>
            <a:r>
              <a:rPr lang="en-US" altLang="en-US" sz="2400" b="1" dirty="0" smtClean="0">
                <a:solidFill>
                  <a:srgbClr val="002060"/>
                </a:solidFill>
                <a:effectLst>
                  <a:outerShdw blurRad="38100" dist="38100" dir="2700000" algn="tl">
                    <a:srgbClr val="C0C0C0"/>
                  </a:outerShdw>
                </a:effectLst>
                <a:sym typeface="Wingdings"/>
              </a:rPr>
              <a:t>()</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11" name="Content Placeholder 2"/>
          <p:cNvSpPr txBox="1">
            <a:spLocks/>
          </p:cNvSpPr>
          <p:nvPr/>
        </p:nvSpPr>
        <p:spPr bwMode="auto">
          <a:xfrm>
            <a:off x="5943600" y="1295400"/>
            <a:ext cx="2667000" cy="5053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smtClean="0"/>
              <a:t>Search UI</a:t>
            </a:r>
            <a:r>
              <a:rPr lang="en-US" b="1" dirty="0" smtClean="0">
                <a:sym typeface="Wingdings"/>
              </a:rPr>
              <a:t> </a:t>
            </a:r>
            <a:r>
              <a:rPr lang="en-US" b="1" dirty="0" err="1" smtClean="0">
                <a:sym typeface="Wingdings"/>
              </a:rPr>
              <a:t>doSearch</a:t>
            </a:r>
            <a:r>
              <a:rPr lang="en-US" b="1" dirty="0" smtClean="0">
                <a:sym typeface="Wingdings"/>
              </a:rPr>
              <a:t>()  Triggers </a:t>
            </a:r>
            <a:r>
              <a:rPr lang="en-US" b="1" dirty="0" err="1" smtClean="0">
                <a:sym typeface="Wingdings"/>
              </a:rPr>
              <a:t>SearchTipsTask</a:t>
            </a:r>
            <a:r>
              <a:rPr lang="en-US" b="1" dirty="0" smtClean="0">
                <a:sym typeface="Wingdings"/>
              </a:rPr>
              <a:t> </a:t>
            </a:r>
            <a:r>
              <a:rPr lang="en-US" b="1" dirty="0" smtClean="0">
                <a:sym typeface="Wingdings"/>
              </a:rPr>
              <a:t>passing the URL</a:t>
            </a:r>
            <a:endParaRPr lang="en-US" b="1" dirty="0" smtClean="0"/>
          </a:p>
          <a:p>
            <a:endParaRPr lang="en-US" b="1" dirty="0" smtClean="0"/>
          </a:p>
          <a:p>
            <a:endParaRPr lang="en-US" sz="2000" b="1" dirty="0" smtClean="0"/>
          </a:p>
        </p:txBody>
      </p:sp>
      <p:pic>
        <p:nvPicPr>
          <p:cNvPr id="4" name="Picture 3"/>
          <p:cNvPicPr>
            <a:picLocks noChangeAspect="1"/>
          </p:cNvPicPr>
          <p:nvPr/>
        </p:nvPicPr>
        <p:blipFill>
          <a:blip r:embed="rId3"/>
          <a:stretch>
            <a:fillRect/>
          </a:stretch>
        </p:blipFill>
        <p:spPr>
          <a:xfrm>
            <a:off x="228600" y="1295400"/>
            <a:ext cx="5715000" cy="5257800"/>
          </a:xfrm>
          <a:prstGeom prst="rect">
            <a:avLst/>
          </a:prstGeom>
        </p:spPr>
      </p:pic>
      <p:sp>
        <p:nvSpPr>
          <p:cNvPr id="10" name="Oval 9"/>
          <p:cNvSpPr/>
          <p:nvPr/>
        </p:nvSpPr>
        <p:spPr bwMode="auto">
          <a:xfrm>
            <a:off x="457200" y="4191000"/>
            <a:ext cx="5638800" cy="990600"/>
          </a:xfrm>
          <a:prstGeom prst="ellipse">
            <a:avLst/>
          </a:prstGeom>
          <a:no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pic>
        <p:nvPicPr>
          <p:cNvPr id="12" name="Picture 11"/>
          <p:cNvPicPr>
            <a:picLocks noChangeAspect="1"/>
          </p:cNvPicPr>
          <p:nvPr/>
        </p:nvPicPr>
        <p:blipFill>
          <a:blip r:embed="rId4"/>
          <a:stretch>
            <a:fillRect/>
          </a:stretch>
        </p:blipFill>
        <p:spPr>
          <a:xfrm>
            <a:off x="6096000" y="2107334"/>
            <a:ext cx="2507990" cy="4267200"/>
          </a:xfrm>
          <a:prstGeom prst="rect">
            <a:avLst/>
          </a:prstGeom>
        </p:spPr>
      </p:pic>
    </p:spTree>
    <p:extLst>
      <p:ext uri="{BB962C8B-B14F-4D97-AF65-F5344CB8AC3E}">
        <p14:creationId xmlns:p14="http://schemas.microsoft.com/office/powerpoint/2010/main" val="170457255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86868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smtClean="0">
                <a:solidFill>
                  <a:srgbClr val="002060"/>
                </a:solidFill>
                <a:effectLst>
                  <a:outerShdw blurRad="38100" dist="38100" dir="2700000" algn="tl">
                    <a:srgbClr val="C0C0C0"/>
                  </a:outerShdw>
                </a:effectLst>
              </a:rPr>
              <a:t>SearchTips</a:t>
            </a:r>
            <a:r>
              <a:rPr lang="en-US" altLang="en-US" sz="2400" b="1" smtClean="0">
                <a:solidFill>
                  <a:srgbClr val="002060"/>
                </a:solidFill>
                <a:effectLst>
                  <a:outerShdw blurRad="38100" dist="38100" dir="2700000" algn="tl">
                    <a:srgbClr val="C0C0C0"/>
                  </a:outerShdw>
                </a:effectLst>
              </a:rPr>
              <a:t>Task</a:t>
            </a:r>
            <a:r>
              <a:rPr lang="en-US" altLang="en-US" sz="2400" b="1" dirty="0" smtClean="0">
                <a:solidFill>
                  <a:srgbClr val="002060"/>
                </a:solidFill>
                <a:effectLst>
                  <a:outerShdw blurRad="38100" dist="38100" dir="2700000" algn="tl">
                    <a:srgbClr val="C0C0C0"/>
                  </a:outerShdw>
                </a:effectLst>
              </a:rPr>
              <a:t> (</a:t>
            </a:r>
            <a:r>
              <a:rPr lang="en-US" altLang="en-US" sz="2400" b="1" dirty="0" err="1" smtClean="0">
                <a:solidFill>
                  <a:srgbClr val="002060"/>
                </a:solidFill>
                <a:effectLst>
                  <a:outerShdw blurRad="38100" dist="38100" dir="2700000" algn="tl">
                    <a:srgbClr val="C0C0C0"/>
                  </a:outerShdw>
                </a:effectLst>
              </a:rPr>
              <a:t>AsyncTask</a:t>
            </a:r>
            <a:r>
              <a:rPr lang="en-US" altLang="en-US" sz="2400" b="1" dirty="0" smtClean="0">
                <a:solidFill>
                  <a:srgbClr val="002060"/>
                </a:solidFill>
                <a:effectLst>
                  <a:outerShdw blurRad="38100" dist="38100" dir="2700000" algn="tl">
                    <a:srgbClr val="C0C0C0"/>
                  </a:outerShdw>
                </a:effectLst>
              </a:rPr>
              <a:t>) </a:t>
            </a:r>
            <a:r>
              <a:rPr lang="en-US" altLang="en-US" sz="2400" b="1" dirty="0" smtClean="0">
                <a:solidFill>
                  <a:srgbClr val="002060"/>
                </a:solidFill>
                <a:effectLst>
                  <a:outerShdw blurRad="38100" dist="38100" dir="2700000" algn="tl">
                    <a:srgbClr val="C0C0C0"/>
                  </a:outerShdw>
                </a:effectLst>
                <a:sym typeface="Wingdings"/>
              </a:rPr>
              <a:t> Performs Post to REST URI</a:t>
            </a:r>
            <a:endParaRPr lang="en-US" altLang="en-US" sz="2400" b="1" dirty="0">
              <a:solidFill>
                <a:srgbClr val="002060"/>
              </a:solidFill>
              <a:effectLst>
                <a:outerShdw blurRad="38100" dist="38100" dir="2700000" algn="tl">
                  <a:srgbClr val="C0C0C0"/>
                </a:outerShdw>
              </a:effectLst>
            </a:endParaRPr>
          </a:p>
        </p:txBody>
      </p:sp>
      <p:sp>
        <p:nvSpPr>
          <p:cNvPr id="38915" name="Text Box 3"/>
          <p:cNvSpPr txBox="1">
            <a:spLocks noChangeArrowheads="1"/>
          </p:cNvSpPr>
          <p:nvPr/>
        </p:nvSpPr>
        <p:spPr bwMode="auto">
          <a:xfrm>
            <a:off x="228600" y="1219200"/>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marL="128570" indent="-124999">
              <a:lnSpc>
                <a:spcPct val="87000"/>
              </a:lnSpc>
            </a:pPr>
            <a:endParaRPr lang="en-US" altLang="en-US" sz="1600" dirty="0">
              <a:ea typeface="MS PGothic" charset="-128"/>
              <a:cs typeface="MS PGothic" charset="-128"/>
            </a:endParaRPr>
          </a:p>
        </p:txBody>
      </p:sp>
      <p:sp>
        <p:nvSpPr>
          <p:cNvPr id="12" name="Content Placeholder 2"/>
          <p:cNvSpPr txBox="1">
            <a:spLocks/>
          </p:cNvSpPr>
          <p:nvPr/>
        </p:nvSpPr>
        <p:spPr bwMode="auto">
          <a:xfrm>
            <a:off x="6133359" y="1193799"/>
            <a:ext cx="2934439" cy="5053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err="1" smtClean="0"/>
              <a:t>SerachTips</a:t>
            </a:r>
            <a:r>
              <a:rPr lang="en-US" b="1" dirty="0" err="1" smtClean="0"/>
              <a:t>Task</a:t>
            </a:r>
            <a:r>
              <a:rPr lang="en-US" b="1" dirty="0" smtClean="0"/>
              <a:t> </a:t>
            </a:r>
            <a:r>
              <a:rPr lang="en-US" b="1" dirty="0" smtClean="0">
                <a:sym typeface="Wingdings"/>
              </a:rPr>
              <a:t> Invokes </a:t>
            </a:r>
            <a:r>
              <a:rPr lang="en-US" b="1" dirty="0" err="1" smtClean="0">
                <a:sym typeface="Wingdings"/>
              </a:rPr>
              <a:t>performpost</a:t>
            </a:r>
            <a:r>
              <a:rPr lang="en-US" b="1" dirty="0" smtClean="0">
                <a:sym typeface="Wingdings"/>
              </a:rPr>
              <a:t> (</a:t>
            </a:r>
            <a:r>
              <a:rPr lang="en-US" b="1" dirty="0" err="1" smtClean="0">
                <a:sym typeface="Wingdings"/>
              </a:rPr>
              <a:t>HttpPost</a:t>
            </a:r>
            <a:r>
              <a:rPr lang="en-US" b="1" dirty="0" smtClean="0">
                <a:sym typeface="Wingdings"/>
              </a:rPr>
              <a:t>)  URL</a:t>
            </a:r>
            <a:endParaRPr lang="en-US" b="1" dirty="0" smtClean="0"/>
          </a:p>
          <a:p>
            <a:endParaRPr lang="en-US" b="1" dirty="0" smtClean="0"/>
          </a:p>
          <a:p>
            <a:endParaRPr lang="en-US" sz="2000" b="1" dirty="0" smtClean="0"/>
          </a:p>
        </p:txBody>
      </p:sp>
      <p:pic>
        <p:nvPicPr>
          <p:cNvPr id="9" name="Picture 8"/>
          <p:cNvPicPr>
            <a:picLocks noChangeAspect="1"/>
          </p:cNvPicPr>
          <p:nvPr/>
        </p:nvPicPr>
        <p:blipFill>
          <a:blip r:embed="rId3"/>
          <a:stretch>
            <a:fillRect/>
          </a:stretch>
        </p:blipFill>
        <p:spPr>
          <a:xfrm>
            <a:off x="6254052" y="1872778"/>
            <a:ext cx="2507990" cy="4648200"/>
          </a:xfrm>
          <a:prstGeom prst="rect">
            <a:avLst/>
          </a:prstGeom>
        </p:spPr>
      </p:pic>
      <p:pic>
        <p:nvPicPr>
          <p:cNvPr id="2" name="Picture 1"/>
          <p:cNvPicPr>
            <a:picLocks noChangeAspect="1"/>
          </p:cNvPicPr>
          <p:nvPr/>
        </p:nvPicPr>
        <p:blipFill>
          <a:blip r:embed="rId4"/>
          <a:stretch>
            <a:fillRect/>
          </a:stretch>
        </p:blipFill>
        <p:spPr>
          <a:xfrm>
            <a:off x="330247" y="1371600"/>
            <a:ext cx="5695207" cy="5174779"/>
          </a:xfrm>
          <a:prstGeom prst="rect">
            <a:avLst/>
          </a:prstGeom>
        </p:spPr>
      </p:pic>
      <p:sp>
        <p:nvSpPr>
          <p:cNvPr id="11" name="Oval 10"/>
          <p:cNvSpPr/>
          <p:nvPr/>
        </p:nvSpPr>
        <p:spPr bwMode="auto">
          <a:xfrm>
            <a:off x="228600" y="5715001"/>
            <a:ext cx="5676159" cy="685800"/>
          </a:xfrm>
          <a:prstGeom prst="ellipse">
            <a:avLst/>
          </a:prstGeom>
          <a:no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57459653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custDataLst>
              <p:tags r:id="rId1"/>
            </p:custDataLst>
          </p:nvPr>
        </p:nvSpPr>
        <p:spPr>
          <a:xfrm>
            <a:off x="381000" y="1219200"/>
            <a:ext cx="8305800" cy="4906963"/>
          </a:xfrm>
        </p:spPr>
        <p:txBody>
          <a:bodyPr>
            <a:normAutofit/>
          </a:bodyPr>
          <a:lstStyle/>
          <a:p>
            <a:r>
              <a:rPr lang="en-US" sz="2400" dirty="0" smtClean="0"/>
              <a:t>Host computer’s keyboard works</a:t>
            </a:r>
          </a:p>
          <a:p>
            <a:r>
              <a:rPr lang="en-US" sz="2400" dirty="0" smtClean="0"/>
              <a:t>Host’s mouse acts as finger</a:t>
            </a:r>
          </a:p>
          <a:p>
            <a:r>
              <a:rPr lang="en-US" sz="2400" dirty="0" smtClean="0"/>
              <a:t>Uses host’s Internet connection</a:t>
            </a:r>
          </a:p>
          <a:p>
            <a:r>
              <a:rPr lang="en-US" sz="2400" dirty="0" smtClean="0"/>
              <a:t>Other buttons work: Home, Menu, Back, Search, volume up and down, etc. </a:t>
            </a:r>
            <a:endParaRPr lang="en-US" sz="2400" dirty="0"/>
          </a:p>
          <a:p>
            <a:r>
              <a:rPr lang="en-US" sz="2400" dirty="0" smtClean="0"/>
              <a:t>Ctrl-F11 toggle landscape </a:t>
            </a:r>
            <a:r>
              <a:rPr lang="en-US" sz="2400" dirty="0" smtClean="0">
                <a:sym typeface="Wingdings" pitchFamily="2" charset="2"/>
              </a:rPr>
              <a:t> portrait</a:t>
            </a:r>
          </a:p>
          <a:p>
            <a:r>
              <a:rPr lang="en-US" sz="2400" dirty="0" smtClean="0">
                <a:sym typeface="Wingdings" pitchFamily="2" charset="2"/>
              </a:rPr>
              <a:t>Alt-Enter toggle full-screen mode</a:t>
            </a:r>
            <a:endParaRPr lang="en-US" sz="2400" dirty="0" smtClean="0"/>
          </a:p>
          <a:p>
            <a:r>
              <a:rPr lang="en-US" sz="2400" dirty="0" smtClean="0"/>
              <a:t>More info at </a:t>
            </a:r>
            <a:r>
              <a:rPr lang="en-US" sz="2400" dirty="0" smtClean="0">
                <a:ln>
                  <a:solidFill>
                    <a:schemeClr val="accent6">
                      <a:shade val="50000"/>
                    </a:schemeClr>
                  </a:solidFill>
                </a:ln>
                <a:hlinkClick r:id="rId3"/>
              </a:rPr>
              <a:t>http://developer.android.com/guide/developing/devices/emulator.html</a:t>
            </a:r>
            <a:endParaRPr lang="en-US" sz="2400" dirty="0">
              <a:ln>
                <a:solidFill>
                  <a:schemeClr val="accent6">
                    <a:shade val="50000"/>
                  </a:schemeClr>
                </a:solidFill>
              </a:ln>
            </a:endParaRPr>
          </a:p>
        </p:txBody>
      </p:sp>
      <p:sp>
        <p:nvSpPr>
          <p:cNvPr id="5" name="Rectangle 1"/>
          <p:cNvSpPr>
            <a:spLocks noGrp="1" noChangeArrowheads="1"/>
          </p:cNvSpPr>
          <p:nvPr>
            <p:ph type="title"/>
          </p:nvPr>
        </p:nvSpPr>
        <p:spPr>
          <a:xfrm>
            <a:off x="457200" y="567110"/>
            <a:ext cx="8458200"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Emulator Basics</a:t>
            </a:r>
            <a:endParaRPr lang="en-US" altLang="en-US" sz="2800" b="1" dirty="0">
              <a:solidFill>
                <a:srgbClr val="002060"/>
              </a:solidFill>
              <a:effectLst>
                <a:outerShdw blurRad="38100" dist="38100" dir="2700000" algn="tl">
                  <a:srgbClr val="C0C0C0"/>
                </a:outerShdw>
              </a:effectLst>
            </a:endParaRPr>
          </a:p>
        </p:txBody>
      </p:sp>
    </p:spTree>
    <p:extLst>
      <p:ext uri="{BB962C8B-B14F-4D97-AF65-F5344CB8AC3E}">
        <p14:creationId xmlns:p14="http://schemas.microsoft.com/office/powerpoint/2010/main" val="6579945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82296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Search UI </a:t>
            </a:r>
            <a:r>
              <a:rPr lang="en-US" altLang="en-US" sz="2400" b="1" dirty="0" smtClean="0">
                <a:solidFill>
                  <a:srgbClr val="002060"/>
                </a:solidFill>
                <a:effectLst>
                  <a:outerShdw blurRad="38100" dist="38100" dir="2700000" algn="tl">
                    <a:srgbClr val="C0C0C0"/>
                  </a:outerShdw>
                </a:effectLst>
                <a:sym typeface="Wingdings"/>
              </a:rPr>
              <a:t> </a:t>
            </a:r>
            <a:r>
              <a:rPr lang="en-US" altLang="en-US" sz="2400" b="1" dirty="0" err="1" smtClean="0">
                <a:solidFill>
                  <a:srgbClr val="002060"/>
                </a:solidFill>
                <a:effectLst>
                  <a:outerShdw blurRad="38100" dist="38100" dir="2700000" algn="tl">
                    <a:srgbClr val="C0C0C0"/>
                  </a:outerShdw>
                </a:effectLst>
                <a:sym typeface="Wingdings"/>
              </a:rPr>
              <a:t>ReceiveResult</a:t>
            </a:r>
            <a:r>
              <a:rPr lang="en-US" altLang="en-US" sz="2400" b="1" dirty="0" smtClean="0">
                <a:solidFill>
                  <a:srgbClr val="002060"/>
                </a:solidFill>
                <a:effectLst>
                  <a:outerShdw blurRad="38100" dist="38100" dir="2700000" algn="tl">
                    <a:srgbClr val="C0C0C0"/>
                  </a:outerShdw>
                </a:effectLst>
                <a:sym typeface="Wingdings"/>
              </a:rPr>
              <a:t> from </a:t>
            </a:r>
            <a:r>
              <a:rPr lang="en-US" altLang="en-US" sz="2400" b="1" dirty="0" err="1" smtClean="0">
                <a:solidFill>
                  <a:srgbClr val="002060"/>
                </a:solidFill>
                <a:effectLst>
                  <a:outerShdw blurRad="38100" dist="38100" dir="2700000" algn="tl">
                    <a:srgbClr val="C0C0C0"/>
                  </a:outerShdw>
                </a:effectLst>
                <a:sym typeface="Wingdings"/>
              </a:rPr>
              <a:t>SearchTips</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marL="128570" indent="-124999">
              <a:lnSpc>
                <a:spcPct val="87000"/>
              </a:lnSpc>
            </a:pPr>
            <a:endParaRPr lang="en-US" altLang="en-US" sz="1600" dirty="0">
              <a:ea typeface="MS PGothic" charset="-128"/>
              <a:cs typeface="MS PGothic" charset="-128"/>
            </a:endParaRPr>
          </a:p>
        </p:txBody>
      </p:sp>
      <p:sp>
        <p:nvSpPr>
          <p:cNvPr id="11" name="Content Placeholder 2"/>
          <p:cNvSpPr txBox="1">
            <a:spLocks/>
          </p:cNvSpPr>
          <p:nvPr/>
        </p:nvSpPr>
        <p:spPr bwMode="auto">
          <a:xfrm>
            <a:off x="5638800" y="987939"/>
            <a:ext cx="3200400" cy="5053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smtClean="0"/>
              <a:t>Search UI receives the results from </a:t>
            </a:r>
            <a:r>
              <a:rPr lang="en-US" b="1" dirty="0" err="1" smtClean="0"/>
              <a:t>SearchTips</a:t>
            </a:r>
            <a:r>
              <a:rPr lang="en-US" b="1" dirty="0" smtClean="0"/>
              <a:t> </a:t>
            </a:r>
            <a:r>
              <a:rPr lang="en-US" b="1" dirty="0" smtClean="0">
                <a:sym typeface="Wingdings"/>
              </a:rPr>
              <a:t> Searches all the results for the search</a:t>
            </a:r>
            <a:endParaRPr lang="en-US" b="1" dirty="0" smtClean="0"/>
          </a:p>
          <a:p>
            <a:endParaRPr lang="en-US" sz="2000" b="1" dirty="0" smtClean="0"/>
          </a:p>
        </p:txBody>
      </p:sp>
      <p:pic>
        <p:nvPicPr>
          <p:cNvPr id="2" name="Picture 1"/>
          <p:cNvPicPr>
            <a:picLocks noChangeAspect="1"/>
          </p:cNvPicPr>
          <p:nvPr/>
        </p:nvPicPr>
        <p:blipFill>
          <a:blip r:embed="rId3"/>
          <a:stretch>
            <a:fillRect/>
          </a:stretch>
        </p:blipFill>
        <p:spPr>
          <a:xfrm>
            <a:off x="5904760" y="1821241"/>
            <a:ext cx="2889947" cy="4800600"/>
          </a:xfrm>
          <a:prstGeom prst="rect">
            <a:avLst/>
          </a:prstGeom>
        </p:spPr>
      </p:pic>
      <p:pic>
        <p:nvPicPr>
          <p:cNvPr id="3" name="Picture 2"/>
          <p:cNvPicPr>
            <a:picLocks noChangeAspect="1"/>
          </p:cNvPicPr>
          <p:nvPr/>
        </p:nvPicPr>
        <p:blipFill>
          <a:blip r:embed="rId4"/>
          <a:stretch>
            <a:fillRect/>
          </a:stretch>
        </p:blipFill>
        <p:spPr>
          <a:xfrm>
            <a:off x="228599" y="1219200"/>
            <a:ext cx="5257801" cy="5402641"/>
          </a:xfrm>
          <a:prstGeom prst="rect">
            <a:avLst/>
          </a:prstGeom>
        </p:spPr>
      </p:pic>
    </p:spTree>
    <p:extLst>
      <p:ext uri="{BB962C8B-B14F-4D97-AF65-F5344CB8AC3E}">
        <p14:creationId xmlns:p14="http://schemas.microsoft.com/office/powerpoint/2010/main" val="25367453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ChangeArrowheads="1"/>
          </p:cNvSpPr>
          <p:nvPr>
            <p:ph type="title"/>
          </p:nvPr>
        </p:nvSpPr>
        <p:spPr>
          <a:xfrm>
            <a:off x="261903" y="722067"/>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Registering the interfaces</a:t>
            </a:r>
          </a:p>
        </p:txBody>
      </p:sp>
      <p:sp>
        <p:nvSpPr>
          <p:cNvPr id="45058"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059" name="Text Box 3"/>
          <p:cNvSpPr txBox="1">
            <a:spLocks noChangeArrowheads="1"/>
          </p:cNvSpPr>
          <p:nvPr/>
        </p:nvSpPr>
        <p:spPr bwMode="auto">
          <a:xfrm>
            <a:off x="261903" y="1532582"/>
            <a:ext cx="5676161" cy="418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dirty="0" smtClean="0">
                <a:ea typeface="MS PGothic" charset="-128"/>
                <a:cs typeface="MS PGothic" charset="-128"/>
              </a:rPr>
              <a:t>At </a:t>
            </a:r>
            <a:r>
              <a:rPr lang="en-US" altLang="en-US" sz="1600" dirty="0">
                <a:ea typeface="MS PGothic" charset="-128"/>
                <a:cs typeface="MS PGothic" charset="-128"/>
              </a:rPr>
              <a:t>this stage, we have a working application ready to be built and run</a:t>
            </a:r>
          </a:p>
          <a:p>
            <a:pPr lvl="1">
              <a:lnSpc>
                <a:spcPct val="87000"/>
              </a:lnSpc>
              <a:spcBef>
                <a:spcPts val="244"/>
              </a:spcBef>
              <a:buFont typeface="Wingdings" charset="2"/>
              <a:buChar char=""/>
            </a:pPr>
            <a:r>
              <a:rPr lang="en-US" altLang="en-US" sz="1600" dirty="0">
                <a:ea typeface="MS PGothic" charset="-128"/>
                <a:cs typeface="MS PGothic" charset="-128"/>
              </a:rPr>
              <a:t>Confirm the “</a:t>
            </a:r>
            <a:r>
              <a:rPr lang="en-US" altLang="en-US" sz="1600" dirty="0" err="1">
                <a:ea typeface="MS PGothic" charset="-128"/>
                <a:cs typeface="MS PGothic" charset="-128"/>
              </a:rPr>
              <a:t>baseuri</a:t>
            </a:r>
            <a:r>
              <a:rPr lang="en-US" altLang="en-US" sz="1600" dirty="0">
                <a:ea typeface="MS PGothic" charset="-128"/>
                <a:cs typeface="MS PGothic" charset="-128"/>
              </a:rPr>
              <a:t>” value is correct in assets-&gt;</a:t>
            </a:r>
            <a:r>
              <a:rPr lang="en-US" altLang="en-US" sz="1600" dirty="0" err="1">
                <a:ea typeface="MS PGothic" charset="-128"/>
                <a:cs typeface="MS PGothic" charset="-128"/>
              </a:rPr>
              <a:t>starterkit.properties</a:t>
            </a:r>
            <a:r>
              <a:rPr lang="en-US" altLang="en-US" sz="1600" dirty="0">
                <a:ea typeface="MS PGothic" charset="-128"/>
                <a:cs typeface="MS PGothic" charset="-128"/>
              </a:rPr>
              <a:t> file</a:t>
            </a:r>
          </a:p>
        </p:txBody>
      </p:sp>
      <p:pic>
        <p:nvPicPr>
          <p:cNvPr id="45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609600"/>
            <a:ext cx="2257131" cy="38273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6" name="Picture 5"/>
          <p:cNvPicPr>
            <a:picLocks noChangeAspect="1"/>
          </p:cNvPicPr>
          <p:nvPr/>
        </p:nvPicPr>
        <p:blipFill>
          <a:blip r:embed="rId4"/>
          <a:stretch>
            <a:fillRect/>
          </a:stretch>
        </p:blipFill>
        <p:spPr>
          <a:xfrm>
            <a:off x="381000" y="2730317"/>
            <a:ext cx="7648462" cy="2307831"/>
          </a:xfrm>
          <a:prstGeom prst="rect">
            <a:avLst/>
          </a:prstGeom>
        </p:spPr>
      </p:pic>
    </p:spTree>
    <p:extLst>
      <p:ext uri="{BB962C8B-B14F-4D97-AF65-F5344CB8AC3E}">
        <p14:creationId xmlns:p14="http://schemas.microsoft.com/office/powerpoint/2010/main" val="165701850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ChangeArrowheads="1"/>
          </p:cNvSpPr>
          <p:nvPr>
            <p:ph type="title"/>
          </p:nvPr>
        </p:nvSpPr>
        <p:spPr>
          <a:xfrm>
            <a:off x="261903" y="751038"/>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Build the Android Application</a:t>
            </a:r>
          </a:p>
        </p:txBody>
      </p:sp>
      <p:sp>
        <p:nvSpPr>
          <p:cNvPr id="46082"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083" name="Text Box 3"/>
          <p:cNvSpPr txBox="1">
            <a:spLocks noChangeArrowheads="1"/>
          </p:cNvSpPr>
          <p:nvPr/>
        </p:nvSpPr>
        <p:spPr bwMode="auto">
          <a:xfrm>
            <a:off x="261903" y="1733771"/>
            <a:ext cx="4157697" cy="3380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a:ea typeface="MS PGothic" charset="-128"/>
                <a:cs typeface="MS PGothic" charset="-128"/>
              </a:rPr>
              <a:t>Building and running Android Application</a:t>
            </a:r>
          </a:p>
        </p:txBody>
      </p:sp>
      <p:pic>
        <p:nvPicPr>
          <p:cNvPr id="46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913" y="2286000"/>
            <a:ext cx="3441648" cy="182141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55089261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ChangeArrowheads="1"/>
          </p:cNvSpPr>
          <p:nvPr>
            <p:ph type="title"/>
          </p:nvPr>
        </p:nvSpPr>
        <p:spPr>
          <a:xfrm>
            <a:off x="261903" y="689134"/>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Run the Android Application</a:t>
            </a:r>
          </a:p>
        </p:txBody>
      </p:sp>
      <p:sp>
        <p:nvSpPr>
          <p:cNvPr id="47106"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73" y="2477815"/>
            <a:ext cx="3238078" cy="17547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71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2831" y="2071865"/>
            <a:ext cx="3498792" cy="332141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7109" name="Text Box 5"/>
          <p:cNvSpPr txBox="1">
            <a:spLocks noChangeArrowheads="1"/>
          </p:cNvSpPr>
          <p:nvPr/>
        </p:nvSpPr>
        <p:spPr bwMode="auto">
          <a:xfrm>
            <a:off x="261903" y="1802818"/>
            <a:ext cx="3111889" cy="3380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a:ea typeface="MS PGothic" charset="-128"/>
                <a:cs typeface="MS PGothic" charset="-128"/>
              </a:rPr>
              <a:t>Running Android Application</a:t>
            </a:r>
          </a:p>
        </p:txBody>
      </p:sp>
    </p:spTree>
    <p:extLst>
      <p:ext uri="{BB962C8B-B14F-4D97-AF65-F5344CB8AC3E}">
        <p14:creationId xmlns:p14="http://schemas.microsoft.com/office/powerpoint/2010/main" val="127707512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287303" y="762348"/>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a:solidFill>
                  <a:srgbClr val="002060"/>
                </a:solidFill>
                <a:effectLst>
                  <a:outerShdw blurRad="38100" dist="38100" dir="2700000" algn="tl">
                    <a:srgbClr val="C0C0C0"/>
                  </a:outerShdw>
                </a:effectLst>
              </a:rPr>
              <a:t>Generating </a:t>
            </a:r>
            <a:r>
              <a:rPr lang="en-US" altLang="en-US" sz="2400" b="1">
                <a:solidFill>
                  <a:srgbClr val="002060"/>
                </a:solidFill>
                <a:effectLst>
                  <a:outerShdw blurRad="38100" dist="38100" dir="2700000" algn="tl">
                    <a:srgbClr val="C0C0C0"/>
                  </a:outerShdw>
                </a:effectLst>
              </a:rPr>
              <a:t>an </a:t>
            </a:r>
            <a:r>
              <a:rPr lang="en-US" altLang="en-US" sz="2400" b="1" smtClean="0">
                <a:solidFill>
                  <a:srgbClr val="002060"/>
                </a:solidFill>
                <a:effectLst>
                  <a:outerShdw blurRad="38100" dist="38100" dir="2700000" algn="tl">
                    <a:srgbClr val="C0C0C0"/>
                  </a:outerShdw>
                </a:effectLst>
              </a:rPr>
              <a:t>APK Signing </a:t>
            </a:r>
            <a:r>
              <a:rPr lang="en-US" altLang="en-US" sz="2400" b="1" dirty="0">
                <a:solidFill>
                  <a:srgbClr val="002060"/>
                </a:solidFill>
                <a:effectLst>
                  <a:outerShdw blurRad="38100" dist="38100" dir="2700000" algn="tl">
                    <a:srgbClr val="C0C0C0"/>
                  </a:outerShdw>
                </a:effectLst>
              </a:rPr>
              <a:t>an Android Application</a:t>
            </a:r>
          </a:p>
        </p:txBody>
      </p:sp>
      <p:sp>
        <p:nvSpPr>
          <p:cNvPr id="48130"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131" name="Text Box 3"/>
          <p:cNvSpPr txBox="1">
            <a:spLocks noChangeArrowheads="1"/>
          </p:cNvSpPr>
          <p:nvPr/>
        </p:nvSpPr>
        <p:spPr bwMode="auto">
          <a:xfrm>
            <a:off x="261904" y="1802818"/>
            <a:ext cx="8511860" cy="809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1pPr>
            <a:lvl2pPr marL="889000" indent="-525463">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dirty="0">
                <a:ea typeface="MS PGothic" charset="-128"/>
                <a:cs typeface="MS PGothic" charset="-128"/>
              </a:rPr>
              <a:t> From </a:t>
            </a:r>
            <a:r>
              <a:rPr lang="en-US" altLang="en-US" sz="1600" b="1" dirty="0">
                <a:ea typeface="MS PGothic" charset="-128"/>
                <a:cs typeface="MS PGothic" charset="-128"/>
              </a:rPr>
              <a:t>Build </a:t>
            </a:r>
            <a:r>
              <a:rPr lang="en-US" altLang="en-US" sz="1600" dirty="0">
                <a:ea typeface="MS PGothic" charset="-128"/>
                <a:cs typeface="MS PGothic" charset="-128"/>
              </a:rPr>
              <a:t>menu choose </a:t>
            </a:r>
            <a:r>
              <a:rPr lang="en-US" altLang="en-US" sz="1600" b="1" dirty="0">
                <a:ea typeface="MS PGothic" charset="-128"/>
                <a:cs typeface="MS PGothic" charset="-128"/>
              </a:rPr>
              <a:t>“Generate Signed APK</a:t>
            </a:r>
          </a:p>
          <a:p>
            <a:pPr>
              <a:lnSpc>
                <a:spcPct val="87000"/>
              </a:lnSpc>
              <a:spcBef>
                <a:spcPts val="244"/>
              </a:spcBef>
              <a:buFont typeface="Wingdings" charset="2"/>
              <a:buChar char=""/>
            </a:pPr>
            <a:r>
              <a:rPr lang="en-US" altLang="en-US" sz="1600" b="1" dirty="0">
                <a:ea typeface="MS PGothic" charset="-128"/>
                <a:cs typeface="MS PGothic" charset="-128"/>
              </a:rPr>
              <a:t> </a:t>
            </a:r>
            <a:r>
              <a:rPr lang="en-US" altLang="en-US" sz="1600" dirty="0">
                <a:ea typeface="MS PGothic" charset="-128"/>
                <a:cs typeface="MS PGothic" charset="-128"/>
              </a:rPr>
              <a:t>From the dialogue box, click </a:t>
            </a:r>
            <a:r>
              <a:rPr lang="en-US" altLang="en-US" sz="1600" b="1" dirty="0">
                <a:ea typeface="MS PGothic" charset="-128"/>
                <a:cs typeface="MS PGothic" charset="-128"/>
              </a:rPr>
              <a:t>Create New</a:t>
            </a:r>
          </a:p>
          <a:p>
            <a:pPr lvl="1">
              <a:lnSpc>
                <a:spcPct val="87000"/>
              </a:lnSpc>
              <a:spcBef>
                <a:spcPts val="244"/>
              </a:spcBef>
              <a:buSzPct val="45000"/>
              <a:buFont typeface="Wingdings" charset="2"/>
              <a:buChar char=""/>
            </a:pPr>
            <a:r>
              <a:rPr lang="en-US" altLang="en-US" sz="1600" dirty="0">
                <a:ea typeface="MS PGothic" charset="-128"/>
                <a:cs typeface="MS PGothic" charset="-128"/>
              </a:rPr>
              <a:t>If you already have a </a:t>
            </a:r>
            <a:r>
              <a:rPr lang="en-US" altLang="en-US" sz="1600" dirty="0" err="1">
                <a:ea typeface="MS PGothic" charset="-128"/>
                <a:cs typeface="MS PGothic" charset="-128"/>
              </a:rPr>
              <a:t>keystore</a:t>
            </a:r>
            <a:r>
              <a:rPr lang="en-US" altLang="en-US" sz="1600" dirty="0">
                <a:ea typeface="MS PGothic" charset="-128"/>
                <a:cs typeface="MS PGothic" charset="-128"/>
              </a:rPr>
              <a:t>, please choose the </a:t>
            </a:r>
            <a:r>
              <a:rPr lang="en-US" altLang="en-US" sz="1600" b="1" dirty="0">
                <a:ea typeface="MS PGothic" charset="-128"/>
                <a:cs typeface="MS PGothic" charset="-128"/>
              </a:rPr>
              <a:t>Choose Existing</a:t>
            </a:r>
            <a:r>
              <a:rPr lang="en-US" altLang="en-US" sz="1600" dirty="0">
                <a:ea typeface="MS PGothic" charset="-128"/>
                <a:cs typeface="MS PGothic" charset="-128"/>
              </a:rPr>
              <a:t> and provide the necessary password</a:t>
            </a:r>
          </a:p>
        </p:txBody>
      </p:sp>
      <p:pic>
        <p:nvPicPr>
          <p:cNvPr id="481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4258" y="2870670"/>
            <a:ext cx="3085698" cy="21714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813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759" y="3017098"/>
            <a:ext cx="3385697" cy="176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95916892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xfrm>
            <a:off x="249203" y="612743"/>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a:solidFill>
                  <a:srgbClr val="002060"/>
                </a:solidFill>
                <a:effectLst>
                  <a:outerShdw blurRad="38100" dist="38100" dir="2700000" algn="tl">
                    <a:srgbClr val="C0C0C0"/>
                  </a:outerShdw>
                </a:effectLst>
              </a:rPr>
              <a:t>Generating an APK  Signing an Android Application</a:t>
            </a:r>
          </a:p>
        </p:txBody>
      </p:sp>
      <p:sp>
        <p:nvSpPr>
          <p:cNvPr id="49154"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155" name="Text Box 3"/>
          <p:cNvSpPr txBox="1">
            <a:spLocks noChangeArrowheads="1"/>
          </p:cNvSpPr>
          <p:nvPr/>
        </p:nvSpPr>
        <p:spPr bwMode="auto">
          <a:xfrm>
            <a:off x="261903" y="1802818"/>
            <a:ext cx="4732119" cy="24285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889000" indent="-525463">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a:ea typeface="MS PGothic" charset="-128"/>
                <a:cs typeface="MS PGothic" charset="-128"/>
              </a:rPr>
              <a:t> Provide the Key Store Path</a:t>
            </a:r>
          </a:p>
          <a:p>
            <a:pPr>
              <a:lnSpc>
                <a:spcPct val="87000"/>
              </a:lnSpc>
              <a:spcBef>
                <a:spcPts val="244"/>
              </a:spcBef>
              <a:buFont typeface="Wingdings" charset="2"/>
              <a:buChar char=""/>
            </a:pPr>
            <a:r>
              <a:rPr lang="en-US" altLang="en-US" sz="1600" dirty="0">
                <a:ea typeface="MS PGothic" charset="-128"/>
                <a:cs typeface="MS PGothic" charset="-128"/>
              </a:rPr>
              <a:t> Provide the key</a:t>
            </a:r>
          </a:p>
          <a:p>
            <a:pPr lvl="1">
              <a:lnSpc>
                <a:spcPct val="87000"/>
              </a:lnSpc>
              <a:spcBef>
                <a:spcPts val="244"/>
              </a:spcBef>
              <a:buSzPct val="45000"/>
              <a:buFont typeface="Wingdings" charset="2"/>
              <a:buChar char=""/>
            </a:pPr>
            <a:r>
              <a:rPr lang="en-US" altLang="en-US" sz="1600" dirty="0">
                <a:ea typeface="MS PGothic" charset="-128"/>
                <a:cs typeface="MS PGothic" charset="-128"/>
              </a:rPr>
              <a:t>In this example every password is “template”</a:t>
            </a:r>
          </a:p>
          <a:p>
            <a:pPr marL="1191" indent="0">
              <a:lnSpc>
                <a:spcPct val="87000"/>
              </a:lnSpc>
            </a:pPr>
            <a:endParaRPr lang="en-US" altLang="en-US" sz="1600" dirty="0">
              <a:ea typeface="MS PGothic" charset="-128"/>
              <a:cs typeface="MS PGothic" charset="-128"/>
            </a:endParaRPr>
          </a:p>
        </p:txBody>
      </p:sp>
      <p:pic>
        <p:nvPicPr>
          <p:cNvPr id="491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1163" y="1606391"/>
            <a:ext cx="3692838" cy="34356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44964548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a:xfrm>
            <a:off x="261903" y="762000"/>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Signing an Android Application</a:t>
            </a:r>
          </a:p>
        </p:txBody>
      </p:sp>
      <p:sp>
        <p:nvSpPr>
          <p:cNvPr id="50178"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179" name="Text Box 3"/>
          <p:cNvSpPr txBox="1">
            <a:spLocks noChangeArrowheads="1"/>
          </p:cNvSpPr>
          <p:nvPr/>
        </p:nvSpPr>
        <p:spPr bwMode="auto">
          <a:xfrm>
            <a:off x="261903" y="1802818"/>
            <a:ext cx="5272592" cy="24285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889000" indent="-525463">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dirty="0">
                <a:ea typeface="MS PGothic" charset="-128"/>
                <a:cs typeface="MS PGothic" charset="-128"/>
              </a:rPr>
              <a:t> Once successful, the wizard will ask for a destination</a:t>
            </a:r>
          </a:p>
          <a:p>
            <a:pPr>
              <a:lnSpc>
                <a:spcPct val="87000"/>
              </a:lnSpc>
              <a:spcBef>
                <a:spcPts val="244"/>
              </a:spcBef>
              <a:buFont typeface="Wingdings" charset="2"/>
              <a:buChar char=""/>
            </a:pPr>
            <a:r>
              <a:rPr lang="en-US" altLang="en-US" sz="1600" dirty="0">
                <a:ea typeface="MS PGothic" charset="-128"/>
                <a:cs typeface="MS PGothic" charset="-128"/>
              </a:rPr>
              <a:t> Click Finish</a:t>
            </a:r>
          </a:p>
          <a:p>
            <a:pPr>
              <a:lnSpc>
                <a:spcPct val="87000"/>
              </a:lnSpc>
              <a:spcBef>
                <a:spcPts val="244"/>
              </a:spcBef>
              <a:buFont typeface="Wingdings" charset="2"/>
              <a:buChar char=""/>
            </a:pPr>
            <a:r>
              <a:rPr lang="en-US" altLang="en-US" sz="1600" dirty="0">
                <a:ea typeface="MS PGothic" charset="-128"/>
                <a:cs typeface="MS PGothic" charset="-128"/>
              </a:rPr>
              <a:t> The process will confirm the generation of the APK</a:t>
            </a:r>
          </a:p>
          <a:p>
            <a:pPr lvl="1">
              <a:lnSpc>
                <a:spcPct val="87000"/>
              </a:lnSpc>
              <a:spcBef>
                <a:spcPts val="244"/>
              </a:spcBef>
              <a:buSzPct val="45000"/>
              <a:buFont typeface="Wingdings" charset="2"/>
              <a:buChar char=""/>
            </a:pPr>
            <a:r>
              <a:rPr lang="en-US" altLang="en-US" sz="1600" dirty="0">
                <a:ea typeface="MS PGothic" charset="-128"/>
                <a:cs typeface="MS PGothic" charset="-128"/>
              </a:rPr>
              <a:t>Now your application is ready to be released</a:t>
            </a:r>
          </a:p>
          <a:p>
            <a:pPr marL="667852" indent="-394045">
              <a:lnSpc>
                <a:spcPct val="87000"/>
              </a:lnSpc>
            </a:pPr>
            <a:endParaRPr lang="en-US" altLang="en-US" sz="1600" dirty="0">
              <a:ea typeface="MS PGothic" charset="-128"/>
              <a:cs typeface="MS PGothic" charset="-128"/>
            </a:endParaRPr>
          </a:p>
        </p:txBody>
      </p:sp>
      <p:pic>
        <p:nvPicPr>
          <p:cNvPr id="501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3779" y="1667105"/>
            <a:ext cx="3085698" cy="21714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74738503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a:xfrm>
            <a:off x="262498" y="685800"/>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2400" b="1">
                <a:solidFill>
                  <a:srgbClr val="002060"/>
                </a:solidFill>
                <a:effectLst>
                  <a:outerShdw blurRad="38100" dist="38100" dir="2700000" algn="tl">
                    <a:srgbClr val="C0C0C0"/>
                  </a:outerShdw>
                </a:effectLst>
              </a:rPr>
              <a:t>Task Execution Protocol – Step by step </a:t>
            </a:r>
          </a:p>
        </p:txBody>
      </p:sp>
      <p:sp>
        <p:nvSpPr>
          <p:cNvPr id="53250" name="Text Box 2"/>
          <p:cNvSpPr txBox="1">
            <a:spLocks noChangeArrowheads="1"/>
          </p:cNvSpPr>
          <p:nvPr/>
        </p:nvSpPr>
        <p:spPr bwMode="auto">
          <a:xfrm>
            <a:off x="262500" y="1485797"/>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50" y="1423891"/>
            <a:ext cx="1582135" cy="274760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32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3190" y="2369125"/>
            <a:ext cx="809520" cy="67499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3253" name="Oval 5"/>
          <p:cNvSpPr>
            <a:spLocks noChangeArrowheads="1"/>
          </p:cNvSpPr>
          <p:nvPr/>
        </p:nvSpPr>
        <p:spPr bwMode="auto">
          <a:xfrm>
            <a:off x="2079156" y="1451273"/>
            <a:ext cx="404760"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S1</a:t>
            </a:r>
          </a:p>
        </p:txBody>
      </p:sp>
      <p:sp>
        <p:nvSpPr>
          <p:cNvPr id="53254" name="Rectangle 6"/>
          <p:cNvSpPr>
            <a:spLocks noChangeArrowheads="1"/>
          </p:cNvSpPr>
          <p:nvPr/>
        </p:nvSpPr>
        <p:spPr bwMode="auto">
          <a:xfrm>
            <a:off x="2564869" y="1559606"/>
            <a:ext cx="1349993" cy="540473"/>
          </a:xfrm>
          <a:prstGeom prst="rect">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5618"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a:t>Task</a:t>
            </a:r>
          </a:p>
          <a:p>
            <a:pPr algn="ctr">
              <a:defRPr/>
            </a:pPr>
            <a:r>
              <a:rPr lang="en-AU" altLang="en-US" sz="675"/>
              <a:t>Extends : AsyncServiceTask</a:t>
            </a:r>
          </a:p>
        </p:txBody>
      </p:sp>
      <p:sp>
        <p:nvSpPr>
          <p:cNvPr id="53255" name="Rectangle 7"/>
          <p:cNvSpPr>
            <a:spLocks noChangeArrowheads="1"/>
          </p:cNvSpPr>
          <p:nvPr/>
        </p:nvSpPr>
        <p:spPr bwMode="auto">
          <a:xfrm>
            <a:off x="270832" y="4259591"/>
            <a:ext cx="1889276" cy="404760"/>
          </a:xfrm>
          <a:prstGeom prst="rect">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5618"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a:t>Activity</a:t>
            </a:r>
          </a:p>
          <a:p>
            <a:pPr algn="ctr">
              <a:defRPr/>
            </a:pPr>
            <a:r>
              <a:rPr lang="en-AU" altLang="en-US" sz="675"/>
              <a:t>Implements : TaskReceiver</a:t>
            </a:r>
          </a:p>
        </p:txBody>
      </p:sp>
      <p:sp>
        <p:nvSpPr>
          <p:cNvPr id="53256" name="Text Box 8"/>
          <p:cNvSpPr txBox="1">
            <a:spLocks noChangeArrowheads="1"/>
          </p:cNvSpPr>
          <p:nvPr/>
        </p:nvSpPr>
        <p:spPr bwMode="auto">
          <a:xfrm>
            <a:off x="5613661" y="1219200"/>
            <a:ext cx="3301739" cy="4800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1pPr>
            <a:lvl2pPr marL="341313"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9pPr>
          </a:lstStyle>
          <a:p>
            <a:pPr>
              <a:spcBef>
                <a:spcPts val="244"/>
              </a:spcBef>
              <a:buFont typeface="Wingdings" charset="2"/>
              <a:buChar char=""/>
            </a:pPr>
            <a:r>
              <a:rPr lang="en-US" altLang="en-US" sz="1400" dirty="0">
                <a:ea typeface="MS PGothic" charset="-128"/>
                <a:cs typeface="MS PGothic" charset="-128"/>
              </a:rPr>
              <a:t>S1 : </a:t>
            </a:r>
          </a:p>
          <a:p>
            <a:pPr lvl="1">
              <a:spcBef>
                <a:spcPts val="244"/>
              </a:spcBef>
              <a:buFont typeface="Wingdings" charset="2"/>
              <a:buChar char=""/>
            </a:pPr>
            <a:r>
              <a:rPr lang="en-US" altLang="en-US" sz="1400" dirty="0">
                <a:ea typeface="MS PGothic" charset="-128"/>
                <a:cs typeface="MS PGothic" charset="-128"/>
              </a:rPr>
              <a:t>Activity creates the task and assigns an ID to it</a:t>
            </a:r>
          </a:p>
          <a:p>
            <a:pPr lvl="1">
              <a:spcBef>
                <a:spcPts val="244"/>
              </a:spcBef>
              <a:buFont typeface="Wingdings" charset="2"/>
              <a:buChar char=""/>
            </a:pPr>
            <a:r>
              <a:rPr lang="en-US" altLang="en-US" sz="1400" dirty="0">
                <a:ea typeface="MS PGothic" charset="-128"/>
                <a:cs typeface="MS PGothic" charset="-128"/>
              </a:rPr>
              <a:t>Activity registers itself as a listener to the </a:t>
            </a:r>
            <a:r>
              <a:rPr lang="en-US" altLang="en-US" sz="1400" dirty="0" err="1">
                <a:ea typeface="MS PGothic" charset="-128"/>
                <a:cs typeface="MS PGothic" charset="-128"/>
              </a:rPr>
              <a:t>postExecution</a:t>
            </a:r>
            <a:r>
              <a:rPr lang="en-US" altLang="en-US" sz="1400" dirty="0">
                <a:ea typeface="MS PGothic" charset="-128"/>
                <a:cs typeface="MS PGothic" charset="-128"/>
              </a:rPr>
              <a:t> event of the task</a:t>
            </a:r>
          </a:p>
          <a:p>
            <a:pPr lvl="1">
              <a:spcBef>
                <a:spcPts val="244"/>
              </a:spcBef>
              <a:buFont typeface="Wingdings" charset="2"/>
              <a:buChar char=""/>
            </a:pPr>
            <a:r>
              <a:rPr lang="en-US" altLang="en-US" sz="1400" dirty="0">
                <a:ea typeface="MS PGothic" charset="-128"/>
                <a:cs typeface="MS PGothic" charset="-128"/>
              </a:rPr>
              <a:t>Activity starts the task in a separate thread</a:t>
            </a:r>
          </a:p>
          <a:p>
            <a:pPr>
              <a:spcBef>
                <a:spcPts val="244"/>
              </a:spcBef>
              <a:buFont typeface="Wingdings" charset="2"/>
              <a:buChar char=""/>
            </a:pPr>
            <a:r>
              <a:rPr lang="en-US" altLang="en-US" sz="1400" dirty="0">
                <a:ea typeface="MS PGothic" charset="-128"/>
                <a:cs typeface="MS PGothic" charset="-128"/>
              </a:rPr>
              <a:t>S2 :</a:t>
            </a:r>
          </a:p>
          <a:p>
            <a:pPr lvl="1">
              <a:spcBef>
                <a:spcPts val="244"/>
              </a:spcBef>
              <a:buFont typeface="Wingdings" charset="2"/>
              <a:buChar char=""/>
            </a:pPr>
            <a:r>
              <a:rPr lang="en-US" altLang="en-US" sz="1400" dirty="0">
                <a:ea typeface="MS PGothic" charset="-128"/>
                <a:cs typeface="MS PGothic" charset="-128"/>
              </a:rPr>
              <a:t>Task executes a POST method and waits for the result</a:t>
            </a:r>
          </a:p>
          <a:p>
            <a:pPr>
              <a:spcBef>
                <a:spcPts val="244"/>
              </a:spcBef>
              <a:buFont typeface="Wingdings" charset="2"/>
              <a:buChar char=""/>
            </a:pPr>
            <a:r>
              <a:rPr lang="en-US" altLang="en-US" sz="1400" dirty="0">
                <a:ea typeface="MS PGothic" charset="-128"/>
                <a:cs typeface="MS PGothic" charset="-128"/>
              </a:rPr>
              <a:t>S3 :</a:t>
            </a:r>
          </a:p>
          <a:p>
            <a:pPr lvl="1">
              <a:spcBef>
                <a:spcPts val="244"/>
              </a:spcBef>
              <a:buFont typeface="Wingdings" charset="2"/>
              <a:buChar char=""/>
            </a:pPr>
            <a:r>
              <a:rPr lang="en-US" altLang="en-US" sz="1400" dirty="0">
                <a:ea typeface="MS PGothic" charset="-128"/>
                <a:cs typeface="MS PGothic" charset="-128"/>
              </a:rPr>
              <a:t>The response is received by the task thread</a:t>
            </a:r>
          </a:p>
          <a:p>
            <a:pPr lvl="1">
              <a:spcBef>
                <a:spcPts val="244"/>
              </a:spcBef>
              <a:buFont typeface="Wingdings" charset="2"/>
              <a:buChar char=""/>
            </a:pPr>
            <a:r>
              <a:rPr lang="en-US" altLang="en-US" sz="1400" dirty="0">
                <a:ea typeface="MS PGothic" charset="-128"/>
                <a:cs typeface="MS PGothic" charset="-128"/>
              </a:rPr>
              <a:t>Task raises a </a:t>
            </a:r>
            <a:r>
              <a:rPr lang="en-US" altLang="en-US" sz="1400" dirty="0" err="1">
                <a:ea typeface="MS PGothic" charset="-128"/>
                <a:cs typeface="MS PGothic" charset="-128"/>
              </a:rPr>
              <a:t>postExecute</a:t>
            </a:r>
            <a:r>
              <a:rPr lang="en-US" altLang="en-US" sz="1400" dirty="0">
                <a:ea typeface="MS PGothic" charset="-128"/>
                <a:cs typeface="MS PGothic" charset="-128"/>
              </a:rPr>
              <a:t>() event and passes the response to any listener</a:t>
            </a:r>
          </a:p>
          <a:p>
            <a:pPr>
              <a:spcBef>
                <a:spcPts val="244"/>
              </a:spcBef>
              <a:buFont typeface="Wingdings" charset="2"/>
              <a:buChar char=""/>
            </a:pPr>
            <a:r>
              <a:rPr lang="en-US" altLang="en-US" sz="1400" dirty="0">
                <a:ea typeface="MS PGothic" charset="-128"/>
                <a:cs typeface="MS PGothic" charset="-128"/>
              </a:rPr>
              <a:t>S4 :</a:t>
            </a:r>
          </a:p>
          <a:p>
            <a:pPr lvl="1">
              <a:spcBef>
                <a:spcPts val="244"/>
              </a:spcBef>
              <a:buFont typeface="Wingdings" charset="2"/>
              <a:buChar char=""/>
            </a:pPr>
            <a:r>
              <a:rPr lang="en-US" altLang="en-US" sz="1400" dirty="0">
                <a:ea typeface="MS PGothic" charset="-128"/>
                <a:cs typeface="MS PGothic" charset="-128"/>
              </a:rPr>
              <a:t>Activity responds to the event and process the result </a:t>
            </a:r>
          </a:p>
          <a:p>
            <a:pPr>
              <a:spcBef>
                <a:spcPts val="244"/>
              </a:spcBef>
            </a:pPr>
            <a:endParaRPr lang="en-US" altLang="en-US" sz="1400" dirty="0">
              <a:ea typeface="MS PGothic" charset="-128"/>
              <a:cs typeface="MS PGothic" charset="-128"/>
            </a:endParaRPr>
          </a:p>
        </p:txBody>
      </p:sp>
      <p:sp>
        <p:nvSpPr>
          <p:cNvPr id="53257" name="Line 9"/>
          <p:cNvSpPr>
            <a:spLocks noChangeShapeType="1"/>
          </p:cNvSpPr>
          <p:nvPr/>
        </p:nvSpPr>
        <p:spPr bwMode="auto">
          <a:xfrm>
            <a:off x="4049385" y="1694130"/>
            <a:ext cx="944042" cy="540473"/>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3258" name="Oval 10"/>
          <p:cNvSpPr>
            <a:spLocks noChangeArrowheads="1"/>
          </p:cNvSpPr>
          <p:nvPr/>
        </p:nvSpPr>
        <p:spPr bwMode="auto">
          <a:xfrm>
            <a:off x="4292240" y="1506034"/>
            <a:ext cx="403569"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S2</a:t>
            </a:r>
          </a:p>
        </p:txBody>
      </p:sp>
      <p:sp>
        <p:nvSpPr>
          <p:cNvPr id="53259" name="Line 11"/>
          <p:cNvSpPr>
            <a:spLocks noChangeShapeType="1"/>
          </p:cNvSpPr>
          <p:nvPr/>
        </p:nvSpPr>
        <p:spPr bwMode="auto">
          <a:xfrm flipH="1" flipV="1">
            <a:off x="3642244" y="2232221"/>
            <a:ext cx="1083328" cy="679758"/>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3260" name="Oval 12"/>
          <p:cNvSpPr>
            <a:spLocks noChangeArrowheads="1"/>
          </p:cNvSpPr>
          <p:nvPr/>
        </p:nvSpPr>
        <p:spPr bwMode="auto">
          <a:xfrm>
            <a:off x="4238669" y="2288174"/>
            <a:ext cx="403570" cy="351189"/>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S3</a:t>
            </a:r>
          </a:p>
        </p:txBody>
      </p:sp>
      <p:sp>
        <p:nvSpPr>
          <p:cNvPr id="53261" name="Line 13"/>
          <p:cNvSpPr>
            <a:spLocks noChangeShapeType="1"/>
          </p:cNvSpPr>
          <p:nvPr/>
        </p:nvSpPr>
        <p:spPr bwMode="auto">
          <a:xfrm flipH="1">
            <a:off x="2023204" y="2234602"/>
            <a:ext cx="1084518" cy="674996"/>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3262" name="Oval 14"/>
          <p:cNvSpPr>
            <a:spLocks noChangeArrowheads="1"/>
          </p:cNvSpPr>
          <p:nvPr/>
        </p:nvSpPr>
        <p:spPr bwMode="auto">
          <a:xfrm>
            <a:off x="2106537" y="2288174"/>
            <a:ext cx="404760" cy="351189"/>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S4</a:t>
            </a:r>
          </a:p>
        </p:txBody>
      </p:sp>
      <p:sp>
        <p:nvSpPr>
          <p:cNvPr id="53263" name="Line 15"/>
          <p:cNvSpPr>
            <a:spLocks noChangeShapeType="1"/>
          </p:cNvSpPr>
          <p:nvPr/>
        </p:nvSpPr>
        <p:spPr bwMode="auto">
          <a:xfrm>
            <a:off x="2025586" y="1964365"/>
            <a:ext cx="540473" cy="1191"/>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Tree>
    <p:extLst>
      <p:ext uri="{BB962C8B-B14F-4D97-AF65-F5344CB8AC3E}">
        <p14:creationId xmlns:p14="http://schemas.microsoft.com/office/powerpoint/2010/main" val="139526445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262500" y="751039"/>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2400" b="1">
                <a:solidFill>
                  <a:srgbClr val="002060"/>
                </a:solidFill>
                <a:effectLst>
                  <a:outerShdw blurRad="38100" dist="38100" dir="2700000" algn="tl">
                    <a:srgbClr val="C0C0C0"/>
                  </a:outerShdw>
                </a:effectLst>
              </a:rPr>
              <a:t>Task Execution Protocol – Step by step </a:t>
            </a:r>
          </a:p>
        </p:txBody>
      </p:sp>
      <p:sp>
        <p:nvSpPr>
          <p:cNvPr id="56322" name="Text Box 2"/>
          <p:cNvSpPr txBox="1">
            <a:spLocks noChangeArrowheads="1"/>
          </p:cNvSpPr>
          <p:nvPr/>
        </p:nvSpPr>
        <p:spPr bwMode="auto">
          <a:xfrm>
            <a:off x="262500" y="812670"/>
            <a:ext cx="3384507" cy="45960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
        <p:nvSpPr>
          <p:cNvPr id="56323" name="Line 3"/>
          <p:cNvSpPr>
            <a:spLocks noChangeShapeType="1"/>
          </p:cNvSpPr>
          <p:nvPr/>
        </p:nvSpPr>
        <p:spPr bwMode="auto">
          <a:xfrm>
            <a:off x="3212486" y="2477336"/>
            <a:ext cx="518194" cy="1670"/>
          </a:xfrm>
          <a:prstGeom prst="line">
            <a:avLst/>
          </a:prstGeom>
          <a:noFill/>
          <a:ln w="21600">
            <a:solidFill>
              <a:srgbClr val="808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6324" name="Oval 4"/>
          <p:cNvSpPr>
            <a:spLocks noChangeArrowheads="1"/>
          </p:cNvSpPr>
          <p:nvPr/>
        </p:nvSpPr>
        <p:spPr bwMode="auto">
          <a:xfrm>
            <a:off x="3266055" y="1876628"/>
            <a:ext cx="388075" cy="492854"/>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S1</a:t>
            </a:r>
          </a:p>
        </p:txBody>
      </p:sp>
      <p:sp>
        <p:nvSpPr>
          <p:cNvPr id="56325" name="Line 5"/>
          <p:cNvSpPr>
            <a:spLocks noChangeShapeType="1"/>
          </p:cNvSpPr>
          <p:nvPr/>
        </p:nvSpPr>
        <p:spPr bwMode="auto">
          <a:xfrm>
            <a:off x="6829133" y="2259794"/>
            <a:ext cx="906268" cy="758495"/>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6326" name="Oval 6"/>
          <p:cNvSpPr>
            <a:spLocks noChangeArrowheads="1"/>
          </p:cNvSpPr>
          <p:nvPr/>
        </p:nvSpPr>
        <p:spPr bwMode="auto">
          <a:xfrm>
            <a:off x="7260081" y="2200435"/>
            <a:ext cx="388075" cy="492854"/>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S2</a:t>
            </a:r>
          </a:p>
        </p:txBody>
      </p:sp>
      <p:sp>
        <p:nvSpPr>
          <p:cNvPr id="56327" name="Line 7"/>
          <p:cNvSpPr>
            <a:spLocks noChangeShapeType="1"/>
          </p:cNvSpPr>
          <p:nvPr/>
        </p:nvSpPr>
        <p:spPr bwMode="auto">
          <a:xfrm flipH="1">
            <a:off x="6961274" y="3500064"/>
            <a:ext cx="910834" cy="1136073"/>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6328" name="Oval 8"/>
          <p:cNvSpPr>
            <a:spLocks noChangeArrowheads="1"/>
          </p:cNvSpPr>
          <p:nvPr/>
        </p:nvSpPr>
        <p:spPr bwMode="auto">
          <a:xfrm>
            <a:off x="7423176" y="4063522"/>
            <a:ext cx="388075" cy="492856"/>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S3</a:t>
            </a:r>
          </a:p>
        </p:txBody>
      </p:sp>
      <p:sp>
        <p:nvSpPr>
          <p:cNvPr id="56329" name="Line 9"/>
          <p:cNvSpPr>
            <a:spLocks noChangeShapeType="1"/>
          </p:cNvSpPr>
          <p:nvPr/>
        </p:nvSpPr>
        <p:spPr bwMode="auto">
          <a:xfrm flipH="1">
            <a:off x="3291054" y="4907084"/>
            <a:ext cx="522759" cy="1671"/>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6330" name="Oval 10"/>
          <p:cNvSpPr>
            <a:spLocks noChangeArrowheads="1"/>
          </p:cNvSpPr>
          <p:nvPr/>
        </p:nvSpPr>
        <p:spPr bwMode="auto">
          <a:xfrm>
            <a:off x="3374387" y="4278996"/>
            <a:ext cx="388075" cy="492854"/>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S4</a:t>
            </a:r>
          </a:p>
        </p:txBody>
      </p:sp>
      <p:sp>
        <p:nvSpPr>
          <p:cNvPr id="56331" name="Text Box 11"/>
          <p:cNvSpPr txBox="1">
            <a:spLocks noChangeArrowheads="1"/>
          </p:cNvSpPr>
          <p:nvPr/>
        </p:nvSpPr>
        <p:spPr bwMode="auto">
          <a:xfrm>
            <a:off x="539880" y="1563295"/>
            <a:ext cx="2536182" cy="1379994"/>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nSpc>
                <a:spcPct val="89000"/>
              </a:lnSpc>
            </a:pPr>
            <a:r>
              <a:rPr lang="en-AU" altLang="en-US" sz="675">
                <a:latin typeface="Courier New" charset="0"/>
              </a:rPr>
              <a:t>//SearchUI.java – if the user clicks the button</a:t>
            </a:r>
          </a:p>
          <a:p>
            <a:pPr>
              <a:lnSpc>
                <a:spcPct val="89000"/>
              </a:lnSpc>
            </a:pPr>
            <a:r>
              <a:rPr lang="en-AU" altLang="en-US" sz="675">
                <a:latin typeface="Courier New" charset="0"/>
              </a:rPr>
              <a:t>{</a:t>
            </a:r>
          </a:p>
          <a:p>
            <a:pPr>
              <a:lnSpc>
                <a:spcPct val="89000"/>
              </a:lnSpc>
            </a:pPr>
            <a:endParaRPr lang="en-AU" altLang="en-US" sz="675">
              <a:latin typeface="Courier New" charset="0"/>
            </a:endParaRPr>
          </a:p>
          <a:p>
            <a:pPr>
              <a:lnSpc>
                <a:spcPct val="89000"/>
              </a:lnSpc>
            </a:pPr>
            <a:r>
              <a:rPr lang="en-AU" altLang="en-US" sz="675">
                <a:latin typeface="Courier New" charset="0"/>
              </a:rPr>
              <a:t>...</a:t>
            </a:r>
          </a:p>
          <a:p>
            <a:pPr>
              <a:lnSpc>
                <a:spcPct val="89000"/>
              </a:lnSpc>
            </a:pPr>
            <a:r>
              <a:rPr lang="en-AU" altLang="en-US" sz="675">
                <a:latin typeface="Courier New" charset="0"/>
              </a:rPr>
              <a:t>SearchTipsTask stt = new SearchTipsTask( ... );</a:t>
            </a:r>
          </a:p>
          <a:p>
            <a:pPr>
              <a:lnSpc>
                <a:spcPct val="89000"/>
              </a:lnSpc>
            </a:pPr>
            <a:r>
              <a:rPr lang="en-AU" altLang="en-US" sz="675">
                <a:latin typeface="Courier New" charset="0"/>
              </a:rPr>
              <a:t>stt.setReceiver(this);</a:t>
            </a:r>
          </a:p>
          <a:p>
            <a:pPr>
              <a:lnSpc>
                <a:spcPct val="89000"/>
              </a:lnSpc>
            </a:pPr>
            <a:r>
              <a:rPr lang="en-AU" altLang="en-US" sz="675">
                <a:latin typeface="Courier New" charset="0"/>
              </a:rPr>
              <a:t>stt.execute(_seeds);</a:t>
            </a:r>
          </a:p>
          <a:p>
            <a:pPr>
              <a:lnSpc>
                <a:spcPct val="89000"/>
              </a:lnSpc>
            </a:pPr>
            <a:r>
              <a:rPr lang="en-AU" altLang="en-US" sz="675">
                <a:latin typeface="Courier New" charset="0"/>
              </a:rPr>
              <a:t>...</a:t>
            </a:r>
          </a:p>
          <a:p>
            <a:pPr>
              <a:lnSpc>
                <a:spcPct val="89000"/>
              </a:lnSpc>
            </a:pPr>
            <a:endParaRPr lang="en-AU" altLang="en-US" sz="675">
              <a:latin typeface="Courier New" charset="0"/>
            </a:endParaRPr>
          </a:p>
          <a:p>
            <a:pPr>
              <a:lnSpc>
                <a:spcPct val="89000"/>
              </a:lnSpc>
            </a:pPr>
            <a:r>
              <a:rPr lang="en-AU" altLang="en-US" sz="675">
                <a:latin typeface="Courier New" charset="0"/>
              </a:rPr>
              <a:t>}</a:t>
            </a:r>
          </a:p>
        </p:txBody>
      </p:sp>
      <p:sp>
        <p:nvSpPr>
          <p:cNvPr id="56332" name="Text Box 12"/>
          <p:cNvSpPr txBox="1">
            <a:spLocks noChangeArrowheads="1"/>
          </p:cNvSpPr>
          <p:nvPr/>
        </p:nvSpPr>
        <p:spPr bwMode="auto">
          <a:xfrm>
            <a:off x="3860099" y="1600200"/>
            <a:ext cx="2716523" cy="1379994"/>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nSpc>
                <a:spcPct val="89000"/>
              </a:lnSpc>
            </a:pPr>
            <a:r>
              <a:rPr lang="en-AU" altLang="en-US" sz="675">
                <a:latin typeface="Courier New" charset="0"/>
              </a:rPr>
              <a:t>//AsyncServiceTask.java</a:t>
            </a:r>
          </a:p>
          <a:p>
            <a:pPr>
              <a:lnSpc>
                <a:spcPct val="89000"/>
              </a:lnSpc>
            </a:pPr>
            <a:r>
              <a:rPr lang="en-AU" altLang="en-US" sz="675">
                <a:latin typeface="Courier New" charset="0"/>
              </a:rPr>
              <a:t>@Override</a:t>
            </a:r>
          </a:p>
          <a:p>
            <a:pPr>
              <a:lnSpc>
                <a:spcPct val="89000"/>
              </a:lnSpc>
            </a:pPr>
            <a:r>
              <a:rPr lang="en-AU" altLang="en-US" sz="675">
                <a:latin typeface="Courier New" charset="0"/>
              </a:rPr>
              <a:t>protected String doInBackground( String... params ) {</a:t>
            </a:r>
          </a:p>
          <a:p>
            <a:pPr>
              <a:lnSpc>
                <a:spcPct val="89000"/>
              </a:lnSpc>
            </a:pPr>
            <a:endParaRPr lang="en-AU" altLang="en-US" sz="675">
              <a:latin typeface="Courier New" charset="0"/>
            </a:endParaRPr>
          </a:p>
          <a:p>
            <a:pPr>
              <a:lnSpc>
                <a:spcPct val="89000"/>
              </a:lnSpc>
            </a:pPr>
            <a:r>
              <a:rPr lang="en-AU" altLang="en-US" sz="675">
                <a:latin typeface="Courier New" charset="0"/>
              </a:rPr>
              <a:t>	//performTask is implemented by the 		</a:t>
            </a:r>
          </a:p>
          <a:p>
            <a:pPr>
              <a:lnSpc>
                <a:spcPct val="89000"/>
              </a:lnSpc>
            </a:pPr>
            <a:r>
              <a:rPr lang="en-AU" altLang="en-US" sz="675">
                <a:latin typeface="Courier New" charset="0"/>
              </a:rPr>
              <a:t>	//SearchTipsTask class</a:t>
            </a:r>
          </a:p>
          <a:p>
            <a:pPr>
              <a:lnSpc>
                <a:spcPct val="89000"/>
              </a:lnSpc>
            </a:pPr>
            <a:r>
              <a:rPr lang="en-AU" altLang="en-US" sz="675">
                <a:latin typeface="Courier New" charset="0"/>
              </a:rPr>
              <a:t>	return performTask( params );</a:t>
            </a:r>
          </a:p>
          <a:p>
            <a:pPr>
              <a:lnSpc>
                <a:spcPct val="89000"/>
              </a:lnSpc>
            </a:pPr>
            <a:r>
              <a:rPr lang="en-AU" altLang="en-US" sz="675">
                <a:latin typeface="Courier New" charset="0"/>
              </a:rPr>
              <a:t>}</a:t>
            </a:r>
          </a:p>
        </p:txBody>
      </p:sp>
      <p:pic>
        <p:nvPicPr>
          <p:cNvPr id="5633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888" y="2744810"/>
            <a:ext cx="776150" cy="94728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6334" name="Text Box 14"/>
          <p:cNvSpPr txBox="1">
            <a:spLocks noChangeArrowheads="1"/>
          </p:cNvSpPr>
          <p:nvPr/>
        </p:nvSpPr>
        <p:spPr bwMode="auto">
          <a:xfrm>
            <a:off x="3860099" y="3915998"/>
            <a:ext cx="2845501" cy="1635611"/>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nSpc>
                <a:spcPct val="89000"/>
              </a:lnSpc>
              <a:defRPr/>
            </a:pPr>
            <a:r>
              <a:rPr lang="en-AU" altLang="en-US" sz="675">
                <a:latin typeface="Courier New" charset="0"/>
              </a:rPr>
              <a:t>//AsyncServiceTask.java</a:t>
            </a:r>
          </a:p>
          <a:p>
            <a:pPr>
              <a:lnSpc>
                <a:spcPct val="89000"/>
              </a:lnSpc>
              <a:defRPr/>
            </a:pPr>
            <a:r>
              <a:rPr lang="en-AU" altLang="en-US" sz="675">
                <a:latin typeface="Courier New" charset="0"/>
              </a:rPr>
              <a:t>@Override</a:t>
            </a:r>
          </a:p>
          <a:p>
            <a:pPr>
              <a:lnSpc>
                <a:spcPct val="89000"/>
              </a:lnSpc>
              <a:defRPr/>
            </a:pPr>
            <a:r>
              <a:rPr lang="en-AU" altLang="en-US" sz="675">
                <a:latin typeface="Courier New" charset="0"/>
              </a:rPr>
              <a:t>protected void onPostExecute( String result ){</a:t>
            </a:r>
          </a:p>
          <a:p>
            <a:pPr>
              <a:lnSpc>
                <a:spcPct val="89000"/>
              </a:lnSpc>
              <a:defRPr/>
            </a:pPr>
            <a:r>
              <a:rPr lang="en-AU" altLang="en-US" sz="675">
                <a:latin typeface="Courier New" charset="0"/>
              </a:rPr>
              <a:t>   _response = result;</a:t>
            </a:r>
          </a:p>
          <a:p>
            <a:pPr>
              <a:lnSpc>
                <a:spcPct val="89000"/>
              </a:lnSpc>
              <a:defRPr/>
            </a:pPr>
            <a:r>
              <a:rPr lang="en-AU" altLang="en-US" sz="675">
                <a:latin typeface="Courier New" charset="0"/>
              </a:rPr>
              <a:t>   if( _tr != null ){</a:t>
            </a:r>
          </a:p>
          <a:p>
            <a:pPr>
              <a:lnSpc>
                <a:spcPct val="89000"/>
              </a:lnSpc>
              <a:defRPr/>
            </a:pPr>
            <a:r>
              <a:rPr lang="en-AU" altLang="en-US" sz="675">
                <a:latin typeface="Courier New" charset="0"/>
              </a:rPr>
              <a:t>      //calls the receiver's receiveResult function</a:t>
            </a:r>
          </a:p>
          <a:p>
            <a:pPr>
              <a:lnSpc>
                <a:spcPct val="89000"/>
              </a:lnSpc>
              <a:defRPr/>
            </a:pPr>
            <a:r>
              <a:rPr lang="en-AU" altLang="en-US" sz="675">
                <a:latin typeface="Courier New" charset="0"/>
              </a:rPr>
              <a:t>      //adds the serviceID here</a:t>
            </a:r>
          </a:p>
          <a:p>
            <a:pPr>
              <a:lnSpc>
                <a:spcPct val="89000"/>
              </a:lnSpc>
              <a:defRPr/>
            </a:pPr>
            <a:r>
              <a:rPr lang="en-AU" altLang="en-US" sz="675">
                <a:latin typeface="Courier New" charset="0"/>
              </a:rPr>
              <a:t>      //in this case the receiver is SearchUI.java</a:t>
            </a:r>
          </a:p>
          <a:p>
            <a:pPr>
              <a:lnSpc>
                <a:spcPct val="89000"/>
              </a:lnSpc>
              <a:defRPr/>
            </a:pPr>
            <a:r>
              <a:rPr lang="en-AU" altLang="en-US" sz="675">
                <a:latin typeface="Courier New" charset="0"/>
              </a:rPr>
              <a:t>	_tr.receiveResult( _response,_serviceID);</a:t>
            </a:r>
          </a:p>
          <a:p>
            <a:pPr>
              <a:lnSpc>
                <a:spcPct val="89000"/>
              </a:lnSpc>
              <a:defRPr/>
            </a:pPr>
            <a:r>
              <a:rPr lang="en-AU" altLang="en-US" sz="675">
                <a:latin typeface="Courier New" charset="0"/>
              </a:rPr>
              <a:t>	}</a:t>
            </a:r>
          </a:p>
          <a:p>
            <a:pPr>
              <a:lnSpc>
                <a:spcPct val="89000"/>
              </a:lnSpc>
              <a:defRPr/>
            </a:pPr>
            <a:r>
              <a:rPr lang="en-AU" altLang="en-US" sz="675">
                <a:latin typeface="Courier New" charset="0"/>
              </a:rPr>
              <a:t>   }</a:t>
            </a:r>
          </a:p>
          <a:p>
            <a:pPr>
              <a:lnSpc>
                <a:spcPct val="89000"/>
              </a:lnSpc>
              <a:defRPr/>
            </a:pPr>
            <a:r>
              <a:rPr lang="en-AU" altLang="en-US" sz="675">
                <a:latin typeface="Courier New" charset="0"/>
              </a:rPr>
              <a:t>}</a:t>
            </a:r>
          </a:p>
        </p:txBody>
      </p:sp>
      <p:sp>
        <p:nvSpPr>
          <p:cNvPr id="56335" name="Text Box 15"/>
          <p:cNvSpPr txBox="1">
            <a:spLocks noChangeArrowheads="1"/>
          </p:cNvSpPr>
          <p:nvPr/>
        </p:nvSpPr>
        <p:spPr bwMode="auto">
          <a:xfrm>
            <a:off x="539879" y="4029949"/>
            <a:ext cx="2587545" cy="1379994"/>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nSpc>
                <a:spcPct val="89000"/>
              </a:lnSpc>
            </a:pPr>
            <a:r>
              <a:rPr lang="en-AU" altLang="en-US" sz="675">
                <a:latin typeface="Courier New" charset="0"/>
              </a:rPr>
              <a:t>@Override</a:t>
            </a:r>
          </a:p>
          <a:p>
            <a:pPr>
              <a:lnSpc>
                <a:spcPct val="89000"/>
              </a:lnSpc>
            </a:pPr>
            <a:r>
              <a:rPr lang="en-AU" altLang="en-US" sz="675">
                <a:latin typeface="Courier New" charset="0"/>
              </a:rPr>
              <a:t>public void receiveResult( String response,   </a:t>
            </a:r>
          </a:p>
          <a:p>
            <a:pPr>
              <a:lnSpc>
                <a:spcPct val="89000"/>
              </a:lnSpc>
            </a:pPr>
            <a:r>
              <a:rPr lang="en-AU" altLang="en-US" sz="675">
                <a:latin typeface="Courier New" charset="0"/>
              </a:rPr>
              <a:t>                           String source ) {</a:t>
            </a:r>
          </a:p>
          <a:p>
            <a:pPr>
              <a:lnSpc>
                <a:spcPct val="89000"/>
              </a:lnSpc>
            </a:pPr>
            <a:r>
              <a:rPr lang="en-AU" altLang="en-US" sz="675">
                <a:latin typeface="Courier New" charset="0"/>
              </a:rPr>
              <a:t>{</a:t>
            </a:r>
          </a:p>
          <a:p>
            <a:pPr>
              <a:lnSpc>
                <a:spcPct val="89000"/>
              </a:lnSpc>
            </a:pPr>
            <a:endParaRPr lang="en-AU" altLang="en-US" sz="675">
              <a:latin typeface="Courier New" charset="0"/>
            </a:endParaRPr>
          </a:p>
          <a:p>
            <a:pPr>
              <a:lnSpc>
                <a:spcPct val="89000"/>
              </a:lnSpc>
            </a:pPr>
            <a:r>
              <a:rPr lang="en-AU" altLang="en-US" sz="675">
                <a:latin typeface="Courier New" charset="0"/>
              </a:rPr>
              <a:t> //make sure the task ID is the search task</a:t>
            </a:r>
          </a:p>
          <a:p>
            <a:pPr>
              <a:lnSpc>
                <a:spcPct val="89000"/>
              </a:lnSpc>
            </a:pPr>
            <a:r>
              <a:rPr lang="en-AU" altLang="en-US" sz="675">
                <a:latin typeface="Courier New" charset="0"/>
              </a:rPr>
              <a:t> if( source.equals( correct_id ) ){</a:t>
            </a:r>
          </a:p>
          <a:p>
            <a:pPr>
              <a:lnSpc>
                <a:spcPct val="89000"/>
              </a:lnSpc>
            </a:pPr>
            <a:r>
              <a:rPr lang="en-AU" altLang="en-US" sz="675">
                <a:latin typeface="Courier New" charset="0"/>
              </a:rPr>
              <a:t>	//perhaps do something with the response</a:t>
            </a:r>
          </a:p>
          <a:p>
            <a:pPr>
              <a:lnSpc>
                <a:spcPct val="89000"/>
              </a:lnSpc>
            </a:pPr>
            <a:r>
              <a:rPr lang="en-AU" altLang="en-US" sz="675">
                <a:latin typeface="Courier New" charset="0"/>
              </a:rPr>
              <a:t> }</a:t>
            </a:r>
          </a:p>
          <a:p>
            <a:pPr>
              <a:lnSpc>
                <a:spcPct val="89000"/>
              </a:lnSpc>
            </a:pPr>
            <a:r>
              <a:rPr lang="en-AU" altLang="en-US" sz="675">
                <a:latin typeface="Courier New" charset="0"/>
              </a:rPr>
              <a:t>}</a:t>
            </a:r>
          </a:p>
        </p:txBody>
      </p:sp>
    </p:spTree>
    <p:extLst>
      <p:ext uri="{BB962C8B-B14F-4D97-AF65-F5344CB8AC3E}">
        <p14:creationId xmlns:p14="http://schemas.microsoft.com/office/powerpoint/2010/main" val="10631022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a:xfrm>
            <a:off x="228600" y="838200"/>
            <a:ext cx="8686800"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2800" b="1" dirty="0">
                <a:solidFill>
                  <a:srgbClr val="002060"/>
                </a:solidFill>
                <a:effectLst>
                  <a:outerShdw blurRad="38100" dist="38100" dir="2700000" algn="tl">
                    <a:srgbClr val="C0C0C0"/>
                  </a:outerShdw>
                </a:effectLst>
              </a:rPr>
              <a:t>How are all these stitched together? - without headache</a:t>
            </a:r>
          </a:p>
        </p:txBody>
      </p:sp>
      <p:sp>
        <p:nvSpPr>
          <p:cNvPr id="54274" name="Text Box 2"/>
          <p:cNvSpPr txBox="1">
            <a:spLocks noChangeArrowheads="1"/>
          </p:cNvSpPr>
          <p:nvPr/>
        </p:nvSpPr>
        <p:spPr bwMode="auto">
          <a:xfrm>
            <a:off x="228602" y="2123312"/>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
        <p:nvSpPr>
          <p:cNvPr id="54275" name="Text Box 3"/>
          <p:cNvSpPr txBox="1">
            <a:spLocks noChangeArrowheads="1"/>
          </p:cNvSpPr>
          <p:nvPr/>
        </p:nvSpPr>
        <p:spPr bwMode="auto">
          <a:xfrm>
            <a:off x="228602" y="1792361"/>
            <a:ext cx="8374957" cy="674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1pPr>
            <a:lvl2pPr marL="885825" indent="-525463">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9pPr>
          </a:lstStyle>
          <a:p>
            <a:pPr>
              <a:spcBef>
                <a:spcPts val="244"/>
              </a:spcBef>
              <a:buFont typeface="Wingdings" charset="2"/>
              <a:buChar char=""/>
              <a:defRPr/>
            </a:pPr>
            <a:r>
              <a:rPr lang="en-US" altLang="en-US" sz="1600" dirty="0">
                <a:ea typeface="MS PGothic" charset="-128"/>
                <a:cs typeface="MS PGothic" charset="-128"/>
              </a:rPr>
              <a:t> </a:t>
            </a:r>
            <a:r>
              <a:rPr lang="en-US" altLang="en-US" sz="1600" dirty="0" err="1">
                <a:ea typeface="MS PGothic" charset="-128"/>
                <a:cs typeface="MS PGothic" charset="-128"/>
              </a:rPr>
              <a:t>com.ibm.android.asynctask.TaskReceiver</a:t>
            </a:r>
            <a:r>
              <a:rPr lang="en-US" altLang="en-US" sz="1600" dirty="0">
                <a:ea typeface="MS PGothic" charset="-128"/>
                <a:cs typeface="MS PGothic" charset="-128"/>
              </a:rPr>
              <a:t> - Interface</a:t>
            </a:r>
          </a:p>
          <a:p>
            <a:pPr lvl="1">
              <a:spcBef>
                <a:spcPts val="244"/>
              </a:spcBef>
              <a:buSzPct val="45000"/>
              <a:buFont typeface="Wingdings" charset="2"/>
              <a:buChar char=""/>
              <a:defRPr/>
            </a:pPr>
            <a:r>
              <a:rPr lang="en-US" altLang="en-US" sz="1600" dirty="0">
                <a:ea typeface="MS PGothic" charset="-128"/>
                <a:cs typeface="MS PGothic" charset="-128"/>
              </a:rPr>
              <a:t>Every activity that required to use a REST API implements this class</a:t>
            </a:r>
          </a:p>
          <a:p>
            <a:pPr lvl="1">
              <a:spcBef>
                <a:spcPts val="244"/>
              </a:spcBef>
              <a:buSzPct val="45000"/>
              <a:buFont typeface="Wingdings" charset="2"/>
              <a:buChar char=""/>
              <a:defRPr/>
            </a:pPr>
            <a:r>
              <a:rPr lang="en-US" altLang="en-US" sz="1600" dirty="0">
                <a:ea typeface="MS PGothic" charset="-128"/>
                <a:cs typeface="MS PGothic" charset="-128"/>
              </a:rPr>
              <a:t>This class enforces the activities to declare a </a:t>
            </a:r>
            <a:r>
              <a:rPr lang="en-US" altLang="en-US" sz="1600" dirty="0" err="1">
                <a:ea typeface="MS PGothic" charset="-128"/>
                <a:cs typeface="MS PGothic" charset="-128"/>
              </a:rPr>
              <a:t>receiveResult</a:t>
            </a:r>
            <a:r>
              <a:rPr lang="en-US" altLang="en-US" sz="1600" dirty="0">
                <a:ea typeface="MS PGothic" charset="-128"/>
                <a:cs typeface="MS PGothic" charset="-128"/>
              </a:rPr>
              <a:t> function </a:t>
            </a:r>
          </a:p>
        </p:txBody>
      </p:sp>
      <p:sp>
        <p:nvSpPr>
          <p:cNvPr id="54276" name="Text Box 4"/>
          <p:cNvSpPr txBox="1">
            <a:spLocks noChangeArrowheads="1"/>
          </p:cNvSpPr>
          <p:nvPr/>
        </p:nvSpPr>
        <p:spPr bwMode="auto">
          <a:xfrm>
            <a:off x="172650" y="3013823"/>
            <a:ext cx="3707124" cy="674997"/>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1pPr>
            <a:lvl2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2pPr>
            <a:lvl3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3pPr>
            <a:lvl4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4pPr>
            <a:lvl5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9pPr>
          </a:lstStyle>
          <a:p>
            <a:pPr>
              <a:defRPr/>
            </a:pPr>
            <a:r>
              <a:rPr lang="en-AU" altLang="en-US" sz="975"/>
              <a:t>public interface TaskReceiver{	</a:t>
            </a:r>
          </a:p>
          <a:p>
            <a:pPr>
              <a:defRPr/>
            </a:pPr>
            <a:r>
              <a:rPr lang="en-AU" altLang="en-US" sz="975"/>
              <a:t>	public void receiveResult( String response, String source );</a:t>
            </a:r>
          </a:p>
          <a:p>
            <a:pPr>
              <a:defRPr/>
            </a:pPr>
            <a:r>
              <a:rPr lang="en-AU" altLang="en-US" sz="975"/>
              <a:t>}</a:t>
            </a:r>
          </a:p>
        </p:txBody>
      </p:sp>
      <p:sp>
        <p:nvSpPr>
          <p:cNvPr id="54277" name="Text Box 5"/>
          <p:cNvSpPr txBox="1">
            <a:spLocks noChangeArrowheads="1"/>
          </p:cNvSpPr>
          <p:nvPr/>
        </p:nvSpPr>
        <p:spPr bwMode="auto">
          <a:xfrm>
            <a:off x="4420247" y="2906679"/>
            <a:ext cx="4183312" cy="890472"/>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marL="739775" indent="-282575">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r>
              <a:rPr lang="en-AU" altLang="en-US" sz="975"/>
              <a:t>String response</a:t>
            </a:r>
          </a:p>
          <a:p>
            <a:pPr>
              <a:buSzPct val="45000"/>
            </a:pPr>
            <a:endParaRPr lang="en-AU" altLang="en-US" sz="975"/>
          </a:p>
          <a:p>
            <a:pPr lvl="1">
              <a:buSzPct val="45000"/>
              <a:buFont typeface="Wingdings" charset="2"/>
              <a:buChar char=""/>
            </a:pPr>
            <a:r>
              <a:rPr lang="en-AU" altLang="en-US" sz="975"/>
              <a:t>The response received from REST call</a:t>
            </a:r>
          </a:p>
          <a:p>
            <a:pPr>
              <a:buSzPct val="45000"/>
            </a:pPr>
            <a:r>
              <a:rPr lang="en-AU" altLang="en-US" sz="975"/>
              <a:t>String Source</a:t>
            </a:r>
          </a:p>
          <a:p>
            <a:pPr lvl="1">
              <a:buSzPct val="45000"/>
              <a:buFont typeface="Wingdings" charset="2"/>
              <a:buChar char=""/>
            </a:pPr>
            <a:r>
              <a:rPr lang="en-AU" altLang="en-US" sz="975"/>
              <a:t>The ID of the asynchronous task generating the response</a:t>
            </a:r>
          </a:p>
          <a:p>
            <a:pPr lvl="1">
              <a:buSzPct val="45000"/>
              <a:buFont typeface="Wingdings" charset="2"/>
              <a:buNone/>
            </a:pPr>
            <a:endParaRPr lang="en-AU" altLang="en-US" sz="975"/>
          </a:p>
        </p:txBody>
      </p:sp>
      <p:sp>
        <p:nvSpPr>
          <p:cNvPr id="54278" name="Text Box 6"/>
          <p:cNvSpPr txBox="1">
            <a:spLocks noChangeArrowheads="1"/>
          </p:cNvSpPr>
          <p:nvPr/>
        </p:nvSpPr>
        <p:spPr bwMode="auto">
          <a:xfrm>
            <a:off x="2450018" y="4365007"/>
            <a:ext cx="3705933" cy="1349993"/>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04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defRPr/>
            </a:pPr>
            <a:r>
              <a:rPr lang="en-AU" altLang="en-US" sz="750" dirty="0"/>
              <a:t>//Example : </a:t>
            </a:r>
            <a:r>
              <a:rPr lang="en-AU" altLang="en-US" sz="750" dirty="0" err="1"/>
              <a:t>SearchUI.java</a:t>
            </a:r>
            <a:endParaRPr lang="en-AU" altLang="en-US" sz="750" dirty="0"/>
          </a:p>
          <a:p>
            <a:pPr>
              <a:defRPr/>
            </a:pPr>
            <a:r>
              <a:rPr lang="en-AU" altLang="en-US" sz="750" dirty="0"/>
              <a:t>public void </a:t>
            </a:r>
            <a:r>
              <a:rPr lang="en-AU" altLang="en-US" sz="750" dirty="0" err="1"/>
              <a:t>receiveResult</a:t>
            </a:r>
            <a:r>
              <a:rPr lang="en-AU" altLang="en-US" sz="750" dirty="0"/>
              <a:t>( String response, String source ) {</a:t>
            </a:r>
          </a:p>
          <a:p>
            <a:pPr>
              <a:defRPr/>
            </a:pPr>
            <a:r>
              <a:rPr lang="en-AU" altLang="en-US" sz="750" dirty="0"/>
              <a:t>		</a:t>
            </a:r>
          </a:p>
          <a:p>
            <a:pPr>
              <a:defRPr/>
            </a:pPr>
            <a:r>
              <a:rPr lang="en-AU" altLang="en-US" sz="750" dirty="0"/>
              <a:t>	//make sure the task ID is the search task</a:t>
            </a:r>
          </a:p>
          <a:p>
            <a:pPr>
              <a:defRPr/>
            </a:pPr>
            <a:r>
              <a:rPr lang="en-AU" altLang="en-US" sz="750" dirty="0"/>
              <a:t>	if( </a:t>
            </a:r>
            <a:r>
              <a:rPr lang="en-AU" altLang="en-US" sz="750" dirty="0" err="1"/>
              <a:t>source.equals</a:t>
            </a:r>
            <a:r>
              <a:rPr lang="en-AU" altLang="en-US" sz="750" dirty="0"/>
              <a:t>( </a:t>
            </a:r>
            <a:r>
              <a:rPr lang="en-AU" altLang="en-US" sz="750" dirty="0" err="1"/>
              <a:t>SearchTipsTask</a:t>
            </a:r>
            <a:r>
              <a:rPr lang="en-AU" altLang="en-US" sz="750" dirty="0"/>
              <a:t>._SEARCH_DOC_ID ) ){</a:t>
            </a:r>
          </a:p>
          <a:p>
            <a:pPr>
              <a:defRPr/>
            </a:pPr>
            <a:r>
              <a:rPr lang="en-AU" altLang="en-US" sz="750" dirty="0"/>
              <a:t>		</a:t>
            </a:r>
          </a:p>
          <a:p>
            <a:pPr>
              <a:defRPr/>
            </a:pPr>
            <a:r>
              <a:rPr lang="en-AU" altLang="en-US" sz="750" dirty="0"/>
              <a:t>		//do something with the response</a:t>
            </a:r>
          </a:p>
          <a:p>
            <a:pPr>
              <a:defRPr/>
            </a:pPr>
            <a:r>
              <a:rPr lang="en-AU" altLang="en-US" sz="750" dirty="0"/>
              <a:t>	}</a:t>
            </a:r>
          </a:p>
          <a:p>
            <a:pPr>
              <a:defRPr/>
            </a:pPr>
            <a:r>
              <a:rPr lang="en-AU" altLang="en-US" sz="750" dirty="0"/>
              <a:t>}</a:t>
            </a:r>
          </a:p>
        </p:txBody>
      </p:sp>
    </p:spTree>
    <p:extLst>
      <p:ext uri="{BB962C8B-B14F-4D97-AF65-F5344CB8AC3E}">
        <p14:creationId xmlns:p14="http://schemas.microsoft.com/office/powerpoint/2010/main" val="157743123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533400"/>
            <a:ext cx="8653497" cy="609600"/>
          </a:xfrm>
        </p:spPr>
        <p:txBody>
          <a:bodyPr/>
          <a:lstStyle/>
          <a:p>
            <a:r>
              <a:rPr lang="en-US" altLang="en-US" sz="2800" b="1" dirty="0">
                <a:solidFill>
                  <a:srgbClr val="002060"/>
                </a:solidFill>
                <a:effectLst>
                  <a:outerShdw blurRad="38100" dist="38100" dir="2700000" algn="tl">
                    <a:srgbClr val="C0C0C0"/>
                  </a:outerShdw>
                </a:effectLst>
              </a:rPr>
              <a:t>Emulator </a:t>
            </a:r>
            <a:r>
              <a:rPr lang="en-US" altLang="en-US" sz="2800" b="1" dirty="0" smtClean="0">
                <a:solidFill>
                  <a:srgbClr val="002060"/>
                </a:solidFill>
                <a:effectLst>
                  <a:outerShdw blurRad="38100" dist="38100" dir="2700000" algn="tl">
                    <a:srgbClr val="C0C0C0"/>
                  </a:outerShdw>
                </a:effectLst>
              </a:rPr>
              <a:t>Limitations</a:t>
            </a:r>
            <a:endParaRPr lang="en-US" sz="2800" dirty="0"/>
          </a:p>
        </p:txBody>
      </p:sp>
      <p:sp>
        <p:nvSpPr>
          <p:cNvPr id="6" name="Content Placeholder 2"/>
          <p:cNvSpPr>
            <a:spLocks noGrp="1"/>
          </p:cNvSpPr>
          <p:nvPr>
            <p:ph idx="1"/>
            <p:custDataLst>
              <p:tags r:id="rId1"/>
            </p:custDataLst>
          </p:nvPr>
        </p:nvSpPr>
        <p:spPr>
          <a:xfrm>
            <a:off x="249203" y="1143000"/>
            <a:ext cx="8229600" cy="4830763"/>
          </a:xfrm>
        </p:spPr>
        <p:txBody>
          <a:bodyPr>
            <a:noAutofit/>
          </a:bodyPr>
          <a:lstStyle/>
          <a:p>
            <a:r>
              <a:rPr lang="en-US" sz="2400" dirty="0"/>
              <a:t>No support for placing or receiving actual phone </a:t>
            </a:r>
            <a:r>
              <a:rPr lang="en-US" sz="2400" dirty="0" smtClean="0"/>
              <a:t>calls</a:t>
            </a:r>
          </a:p>
          <a:p>
            <a:pPr lvl="1"/>
            <a:r>
              <a:rPr lang="en-US" sz="2400" dirty="0" smtClean="0"/>
              <a:t>Simulate phone calls (placed and received) through the emulator console</a:t>
            </a:r>
            <a:endParaRPr lang="en-US" sz="2400" dirty="0"/>
          </a:p>
          <a:p>
            <a:r>
              <a:rPr lang="en-US" sz="2400" dirty="0"/>
              <a:t>No support for USB connections</a:t>
            </a:r>
          </a:p>
          <a:p>
            <a:r>
              <a:rPr lang="en-US" sz="2400" dirty="0"/>
              <a:t>No support for camera/video capture (input</a:t>
            </a:r>
            <a:r>
              <a:rPr lang="en-US" sz="2400" dirty="0" smtClean="0"/>
              <a:t>)</a:t>
            </a:r>
            <a:endParaRPr lang="en-US" sz="2400" dirty="0"/>
          </a:p>
          <a:p>
            <a:r>
              <a:rPr lang="en-US" sz="2400" dirty="0"/>
              <a:t>No support for device-attached headphones</a:t>
            </a:r>
          </a:p>
          <a:p>
            <a:r>
              <a:rPr lang="en-US" sz="2400" dirty="0"/>
              <a:t>No support for determining connected state</a:t>
            </a:r>
          </a:p>
          <a:p>
            <a:r>
              <a:rPr lang="en-US" sz="2400" dirty="0"/>
              <a:t>No support for determining battery charge level and AC charging state</a:t>
            </a:r>
          </a:p>
          <a:p>
            <a:r>
              <a:rPr lang="en-US" sz="2400" dirty="0"/>
              <a:t>No support for determining SD card insert/eject</a:t>
            </a:r>
          </a:p>
          <a:p>
            <a:r>
              <a:rPr lang="en-US" sz="2400" dirty="0"/>
              <a:t>No support for </a:t>
            </a:r>
            <a:r>
              <a:rPr lang="en-US" sz="2400" dirty="0" smtClean="0"/>
              <a:t>Bluetooth</a:t>
            </a:r>
          </a:p>
          <a:p>
            <a:r>
              <a:rPr lang="en-US" sz="2400" dirty="0" smtClean="0"/>
              <a:t>No support for simulating the accelerometer</a:t>
            </a:r>
          </a:p>
          <a:p>
            <a:pPr lvl="1"/>
            <a:r>
              <a:rPr lang="en-US" sz="2400" dirty="0" smtClean="0"/>
              <a:t>Use </a:t>
            </a:r>
            <a:r>
              <a:rPr lang="en-US" sz="2400" dirty="0" err="1" smtClean="0"/>
              <a:t>OpenIntents’s</a:t>
            </a:r>
            <a:r>
              <a:rPr lang="en-US" sz="2400" dirty="0" smtClean="0"/>
              <a:t> Sensor Simulator</a:t>
            </a:r>
            <a:endParaRPr lang="en-US" sz="2400" dirty="0"/>
          </a:p>
        </p:txBody>
      </p:sp>
    </p:spTree>
    <p:extLst>
      <p:ext uri="{BB962C8B-B14F-4D97-AF65-F5344CB8AC3E}">
        <p14:creationId xmlns:p14="http://schemas.microsoft.com/office/powerpoint/2010/main" val="2284731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noChangeArrowheads="1"/>
          </p:cNvSpPr>
          <p:nvPr>
            <p:ph type="title"/>
          </p:nvPr>
        </p:nvSpPr>
        <p:spPr>
          <a:xfrm>
            <a:off x="262498" y="685800"/>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2400" b="1">
                <a:solidFill>
                  <a:srgbClr val="002060"/>
                </a:solidFill>
                <a:effectLst>
                  <a:outerShdw blurRad="38100" dist="38100" dir="2700000" algn="tl">
                    <a:srgbClr val="C0C0C0"/>
                  </a:outerShdw>
                </a:effectLst>
              </a:rPr>
              <a:t>How are all these stitched together? </a:t>
            </a:r>
            <a:r>
              <a:rPr lang="en-US" altLang="en-US" sz="2400" b="1" dirty="0">
                <a:solidFill>
                  <a:srgbClr val="002060"/>
                </a:solidFill>
                <a:effectLst>
                  <a:outerShdw blurRad="38100" dist="38100" dir="2700000" algn="tl">
                    <a:srgbClr val="C0C0C0"/>
                  </a:outerShdw>
                </a:effectLst>
              </a:rPr>
              <a:t>- without headache</a:t>
            </a:r>
          </a:p>
        </p:txBody>
      </p:sp>
      <p:sp>
        <p:nvSpPr>
          <p:cNvPr id="55298" name="Text Box 2"/>
          <p:cNvSpPr txBox="1">
            <a:spLocks noChangeArrowheads="1"/>
          </p:cNvSpPr>
          <p:nvPr/>
        </p:nvSpPr>
        <p:spPr bwMode="auto">
          <a:xfrm>
            <a:off x="262500" y="1485797"/>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
        <p:nvSpPr>
          <p:cNvPr id="55299" name="Text Box 3"/>
          <p:cNvSpPr txBox="1">
            <a:spLocks noChangeArrowheads="1"/>
          </p:cNvSpPr>
          <p:nvPr/>
        </p:nvSpPr>
        <p:spPr bwMode="auto">
          <a:xfrm>
            <a:off x="262500" y="1534803"/>
            <a:ext cx="8374957" cy="674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1pPr>
            <a:lvl2pPr marL="885825" indent="-525463">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9pPr>
          </a:lstStyle>
          <a:p>
            <a:pPr>
              <a:spcBef>
                <a:spcPts val="244"/>
              </a:spcBef>
              <a:buFont typeface="Wingdings" charset="2"/>
              <a:buChar char=""/>
              <a:defRPr/>
            </a:pPr>
            <a:r>
              <a:rPr lang="en-US" altLang="en-US">
                <a:ea typeface="MS PGothic" charset="-128"/>
                <a:cs typeface="MS PGothic" charset="-128"/>
              </a:rPr>
              <a:t> com.ibm.android.asynctask.AsyncServiceTask - Abstract</a:t>
            </a:r>
          </a:p>
          <a:p>
            <a:pPr lvl="1">
              <a:spcBef>
                <a:spcPts val="244"/>
              </a:spcBef>
              <a:buSzPct val="45000"/>
              <a:buFont typeface="Wingdings" charset="2"/>
              <a:buChar char=""/>
              <a:defRPr/>
            </a:pPr>
            <a:r>
              <a:rPr lang="en-US" altLang="en-US">
                <a:ea typeface="MS PGothic" charset="-128"/>
                <a:cs typeface="MS PGothic" charset="-128"/>
              </a:rPr>
              <a:t>Every task that calls REST API extends this class</a:t>
            </a:r>
          </a:p>
          <a:p>
            <a:pPr lvl="1">
              <a:spcBef>
                <a:spcPts val="244"/>
              </a:spcBef>
              <a:buSzPct val="45000"/>
              <a:buFont typeface="Wingdings" charset="2"/>
              <a:buChar char=""/>
              <a:defRPr/>
            </a:pPr>
            <a:r>
              <a:rPr lang="en-US" altLang="en-US">
                <a:ea typeface="MS PGothic" charset="-128"/>
                <a:cs typeface="MS PGothic" charset="-128"/>
              </a:rPr>
              <a:t>This class enforces the tasks to define a REST API call </a:t>
            </a:r>
          </a:p>
        </p:txBody>
      </p:sp>
      <p:sp>
        <p:nvSpPr>
          <p:cNvPr id="55300" name="Text Box 4"/>
          <p:cNvSpPr txBox="1">
            <a:spLocks noChangeArrowheads="1"/>
          </p:cNvSpPr>
          <p:nvPr/>
        </p:nvSpPr>
        <p:spPr bwMode="auto">
          <a:xfrm>
            <a:off x="206548" y="2817355"/>
            <a:ext cx="3707124" cy="341665"/>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defRPr/>
            </a:pPr>
            <a:r>
              <a:rPr lang="en-AU" altLang="en-US" sz="975"/>
              <a:t>public abstract String performTask( String... params)</a:t>
            </a:r>
          </a:p>
          <a:p>
            <a:pPr>
              <a:defRPr/>
            </a:pPr>
            <a:r>
              <a:rPr lang="en-AU" altLang="en-US" sz="975"/>
              <a:t>         throws IOException, JSONException, URISyntaxException;</a:t>
            </a:r>
          </a:p>
        </p:txBody>
      </p:sp>
      <p:sp>
        <p:nvSpPr>
          <p:cNvPr id="55301" name="Text Box 5"/>
          <p:cNvSpPr txBox="1">
            <a:spLocks noChangeArrowheads="1"/>
          </p:cNvSpPr>
          <p:nvPr/>
        </p:nvSpPr>
        <p:spPr bwMode="auto">
          <a:xfrm>
            <a:off x="4454145" y="2682833"/>
            <a:ext cx="4183312" cy="540473"/>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marL="739775" indent="-282575">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r>
              <a:rPr lang="en-AU" altLang="en-US" sz="975"/>
              <a:t>String... params</a:t>
            </a:r>
          </a:p>
          <a:p>
            <a:pPr>
              <a:buSzPct val="45000"/>
            </a:pPr>
            <a:endParaRPr lang="en-AU" altLang="en-US" sz="975"/>
          </a:p>
          <a:p>
            <a:pPr lvl="1">
              <a:buSzPct val="45000"/>
              <a:buFont typeface="Wingdings" charset="2"/>
              <a:buChar char=""/>
            </a:pPr>
            <a:r>
              <a:rPr lang="en-AU" altLang="en-US" sz="975"/>
              <a:t>Input parameter needed for the task</a:t>
            </a:r>
          </a:p>
        </p:txBody>
      </p:sp>
      <p:sp>
        <p:nvSpPr>
          <p:cNvPr id="55302" name="Text Box 6"/>
          <p:cNvSpPr txBox="1">
            <a:spLocks noChangeArrowheads="1"/>
          </p:cNvSpPr>
          <p:nvPr/>
        </p:nvSpPr>
        <p:spPr bwMode="auto">
          <a:xfrm>
            <a:off x="1828800" y="3766575"/>
            <a:ext cx="4414621" cy="1643625"/>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04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r>
              <a:rPr lang="en-AU" altLang="en-US" sz="750" dirty="0"/>
              <a:t>//Example : </a:t>
            </a:r>
            <a:r>
              <a:rPr lang="en-AU" altLang="en-US" sz="750" dirty="0" err="1"/>
              <a:t>SearchTipsTask</a:t>
            </a:r>
            <a:endParaRPr lang="en-AU" altLang="en-US" sz="750" dirty="0"/>
          </a:p>
          <a:p>
            <a:r>
              <a:rPr lang="en-AU" altLang="en-US" sz="750" dirty="0"/>
              <a:t>@Override</a:t>
            </a:r>
          </a:p>
          <a:p>
            <a:r>
              <a:rPr lang="en-AU" altLang="en-US" sz="750" dirty="0"/>
              <a:t>protected String </a:t>
            </a:r>
            <a:r>
              <a:rPr lang="en-AU" altLang="en-US" sz="750" dirty="0" err="1"/>
              <a:t>performTask</a:t>
            </a:r>
            <a:r>
              <a:rPr lang="en-AU" altLang="en-US" sz="750" dirty="0"/>
              <a:t>(String... </a:t>
            </a:r>
            <a:r>
              <a:rPr lang="en-AU" altLang="en-US" sz="750" dirty="0" err="1"/>
              <a:t>params</a:t>
            </a:r>
            <a:r>
              <a:rPr lang="en-AU" altLang="en-US" sz="750" dirty="0"/>
              <a:t>) throws </a:t>
            </a:r>
            <a:r>
              <a:rPr lang="en-AU" altLang="en-US" sz="750" dirty="0" err="1"/>
              <a:t>IOException</a:t>
            </a:r>
            <a:r>
              <a:rPr lang="en-AU" altLang="en-US" sz="750" dirty="0"/>
              <a:t>,</a:t>
            </a:r>
          </a:p>
          <a:p>
            <a:r>
              <a:rPr lang="en-AU" altLang="en-US" sz="750" dirty="0"/>
              <a:t>			</a:t>
            </a:r>
            <a:r>
              <a:rPr lang="en-AU" altLang="en-US" sz="750" dirty="0" err="1"/>
              <a:t>JSONException</a:t>
            </a:r>
            <a:r>
              <a:rPr lang="en-AU" altLang="en-US" sz="750" dirty="0"/>
              <a:t>, </a:t>
            </a:r>
            <a:r>
              <a:rPr lang="en-AU" altLang="en-US" sz="750" dirty="0" err="1"/>
              <a:t>URISyntaxException</a:t>
            </a:r>
            <a:r>
              <a:rPr lang="en-AU" altLang="en-US" sz="750" dirty="0"/>
              <a:t> {</a:t>
            </a:r>
          </a:p>
          <a:p>
            <a:r>
              <a:rPr lang="en-AU" altLang="en-US" sz="750" dirty="0"/>
              <a:t>	</a:t>
            </a:r>
          </a:p>
          <a:p>
            <a:r>
              <a:rPr lang="en-AU" altLang="en-US" sz="750" dirty="0"/>
              <a:t>	//retrieve the parameter</a:t>
            </a:r>
          </a:p>
          <a:p>
            <a:r>
              <a:rPr lang="en-AU" altLang="en-US" sz="750" dirty="0"/>
              <a:t>	String keyword = </a:t>
            </a:r>
            <a:r>
              <a:rPr lang="en-AU" altLang="en-US" sz="750" dirty="0" err="1"/>
              <a:t>params</a:t>
            </a:r>
            <a:r>
              <a:rPr lang="en-AU" altLang="en-US" sz="750" dirty="0"/>
              <a:t>[0];</a:t>
            </a:r>
          </a:p>
          <a:p>
            <a:endParaRPr lang="en-AU" altLang="en-US" sz="750" dirty="0"/>
          </a:p>
          <a:p>
            <a:r>
              <a:rPr lang="en-AU" altLang="en-US" sz="750" dirty="0"/>
              <a:t>	//POST and return the response</a:t>
            </a:r>
          </a:p>
          <a:p>
            <a:r>
              <a:rPr lang="en-AU" altLang="en-US" sz="750" dirty="0"/>
              <a:t>	return </a:t>
            </a:r>
            <a:r>
              <a:rPr lang="en-AU" altLang="en-US" sz="750" dirty="0" err="1"/>
              <a:t>performPost</a:t>
            </a:r>
            <a:r>
              <a:rPr lang="en-AU" altLang="en-US" sz="750" dirty="0"/>
              <a:t>( ... );</a:t>
            </a:r>
          </a:p>
          <a:p>
            <a:r>
              <a:rPr lang="en-AU" altLang="en-US" sz="750" dirty="0"/>
              <a:t>}</a:t>
            </a:r>
          </a:p>
        </p:txBody>
      </p:sp>
    </p:spTree>
    <p:extLst>
      <p:ext uri="{BB962C8B-B14F-4D97-AF65-F5344CB8AC3E}">
        <p14:creationId xmlns:p14="http://schemas.microsoft.com/office/powerpoint/2010/main" val="96495292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Lab12 –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MobileUIFrontEnd-BluemixWatsonBackend</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50563180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302" y="3029002"/>
            <a:ext cx="6167825" cy="291666"/>
          </a:xfrm>
        </p:spPr>
        <p:txBody>
          <a:bodyPr/>
          <a:lstStyle/>
          <a:p>
            <a:pPr algn="ctr"/>
            <a:r>
              <a:rPr lang="en-US" altLang="en-US" sz="2400" b="1" dirty="0">
                <a:solidFill>
                  <a:srgbClr val="002060"/>
                </a:solidFill>
                <a:effectLst>
                  <a:outerShdw blurRad="38100" dist="38100" dir="2700000" algn="tl">
                    <a:srgbClr val="C0C0C0"/>
                  </a:outerShdw>
                </a:effectLst>
              </a:rPr>
              <a:t>Extend Mobile Application – Using Full Power of </a:t>
            </a:r>
            <a:r>
              <a:rPr lang="en-US" altLang="en-US" sz="2400" b="1" dirty="0" err="1">
                <a:solidFill>
                  <a:srgbClr val="002060"/>
                </a:solidFill>
                <a:effectLst>
                  <a:outerShdw blurRad="38100" dist="38100" dir="2700000" algn="tl">
                    <a:srgbClr val="C0C0C0"/>
                  </a:outerShdw>
                </a:effectLst>
              </a:rPr>
              <a:t>Bluemix</a:t>
            </a:r>
            <a:r>
              <a:rPr lang="en-US" altLang="en-US" sz="2400" b="1" dirty="0">
                <a:solidFill>
                  <a:srgbClr val="002060"/>
                </a:solidFill>
                <a:effectLst>
                  <a:outerShdw blurRad="38100" dist="38100" dir="2700000" algn="tl">
                    <a:srgbClr val="C0C0C0"/>
                  </a:outerShdw>
                </a:effectLst>
              </a:rPr>
              <a:t> </a:t>
            </a:r>
            <a:r>
              <a:rPr lang="en-US" altLang="en-US" sz="2400" b="1" dirty="0" smtClean="0">
                <a:solidFill>
                  <a:srgbClr val="002060"/>
                </a:solidFill>
                <a:effectLst>
                  <a:outerShdw blurRad="38100" dist="38100" dir="2700000" algn="tl">
                    <a:srgbClr val="C0C0C0"/>
                  </a:outerShdw>
                </a:effectLst>
              </a:rPr>
              <a:t>by Adding Watson Services</a:t>
            </a:r>
            <a:endParaRPr lang="en-US" altLang="en-US" sz="2400" dirty="0"/>
          </a:p>
        </p:txBody>
      </p:sp>
    </p:spTree>
    <p:extLst>
      <p:ext uri="{BB962C8B-B14F-4D97-AF65-F5344CB8AC3E}">
        <p14:creationId xmlns:p14="http://schemas.microsoft.com/office/powerpoint/2010/main" val="1498664542"/>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262498" y="1333773"/>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1800" b="1">
                <a:solidFill>
                  <a:srgbClr val="002060"/>
                </a:solidFill>
                <a:effectLst>
                  <a:outerShdw blurRad="38100" dist="38100" dir="2700000" algn="tl">
                    <a:srgbClr val="C0C0C0"/>
                  </a:outerShdw>
                </a:effectLst>
              </a:rPr>
              <a:t>Light UI – Heavy Server side</a:t>
            </a:r>
          </a:p>
        </p:txBody>
      </p:sp>
      <p:sp>
        <p:nvSpPr>
          <p:cNvPr id="52226" name="Text Box 2"/>
          <p:cNvSpPr txBox="1">
            <a:spLocks noChangeArrowheads="1"/>
          </p:cNvSpPr>
          <p:nvPr/>
        </p:nvSpPr>
        <p:spPr bwMode="auto">
          <a:xfrm>
            <a:off x="262500" y="2133770"/>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pPr>
            <a:endParaRPr lang="en-US" altLang="en-US">
              <a:solidFill>
                <a:srgbClr val="000000"/>
              </a:solidFill>
              <a:cs typeface="MS PGothic"/>
            </a:endParaRPr>
          </a:p>
        </p:txBody>
      </p:sp>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50" y="2342101"/>
            <a:ext cx="1582135" cy="274760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22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484" y="3084956"/>
            <a:ext cx="1363088" cy="10928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22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8424" y="1937343"/>
            <a:ext cx="3064270" cy="10642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22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8425" y="3161145"/>
            <a:ext cx="3035698" cy="10714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22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8424" y="4501615"/>
            <a:ext cx="3007127" cy="10214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2232" name="Line 8"/>
          <p:cNvSpPr>
            <a:spLocks noChangeShapeType="1"/>
          </p:cNvSpPr>
          <p:nvPr/>
        </p:nvSpPr>
        <p:spPr bwMode="auto">
          <a:xfrm>
            <a:off x="2025585" y="3557571"/>
            <a:ext cx="1214279" cy="1191"/>
          </a:xfrm>
          <a:prstGeom prst="line">
            <a:avLst/>
          </a:prstGeom>
          <a:noFill/>
          <a:ln w="21600">
            <a:solidFill>
              <a:srgbClr val="808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2233" name="Line 9"/>
          <p:cNvSpPr>
            <a:spLocks noChangeShapeType="1"/>
          </p:cNvSpPr>
          <p:nvPr/>
        </p:nvSpPr>
        <p:spPr bwMode="auto">
          <a:xfrm flipV="1">
            <a:off x="4185099" y="2338529"/>
            <a:ext cx="1348802" cy="682140"/>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2234" name="Line 10"/>
          <p:cNvSpPr>
            <a:spLocks noChangeShapeType="1"/>
          </p:cNvSpPr>
          <p:nvPr/>
        </p:nvSpPr>
        <p:spPr bwMode="auto">
          <a:xfrm>
            <a:off x="4857714" y="3557571"/>
            <a:ext cx="674997" cy="1191"/>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2235" name="Line 11"/>
          <p:cNvSpPr>
            <a:spLocks noChangeShapeType="1"/>
          </p:cNvSpPr>
          <p:nvPr/>
        </p:nvSpPr>
        <p:spPr bwMode="auto">
          <a:xfrm>
            <a:off x="4185097" y="4232568"/>
            <a:ext cx="1213089" cy="674996"/>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Tree>
    <p:extLst>
      <p:ext uri="{BB962C8B-B14F-4D97-AF65-F5344CB8AC3E}">
        <p14:creationId xmlns:p14="http://schemas.microsoft.com/office/powerpoint/2010/main" val="101653675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308" y="1257583"/>
            <a:ext cx="6165444" cy="342855"/>
          </a:xfrm>
        </p:spPr>
        <p:txBody>
          <a:bodyPr/>
          <a:lstStyle/>
          <a:p>
            <a:r>
              <a:rPr lang="en-US" altLang="en-US" sz="1500" b="1" dirty="0">
                <a:solidFill>
                  <a:srgbClr val="002060"/>
                </a:solidFill>
                <a:effectLst>
                  <a:outerShdw blurRad="38100" dist="38100" dir="2700000" algn="tl">
                    <a:srgbClr val="C0C0C0"/>
                  </a:outerShdw>
                </a:effectLst>
              </a:rPr>
              <a:t>Mobile UI Flow</a:t>
            </a:r>
            <a:endParaRPr lang="en-US" altLang="en-US" dirty="0"/>
          </a:p>
        </p:txBody>
      </p:sp>
      <p:pic>
        <p:nvPicPr>
          <p:cNvPr id="5632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6305" y="1600438"/>
            <a:ext cx="4336883" cy="4228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51654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a:xfrm>
            <a:off x="262498" y="1333773"/>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1800" b="1">
                <a:solidFill>
                  <a:srgbClr val="002060"/>
                </a:solidFill>
                <a:effectLst>
                  <a:outerShdw blurRad="38100" dist="38100" dir="2700000" algn="tl">
                    <a:srgbClr val="C0C0C0"/>
                  </a:outerShdw>
                </a:effectLst>
              </a:rPr>
              <a:t>Task Execution Protocol – Step by step </a:t>
            </a:r>
          </a:p>
        </p:txBody>
      </p:sp>
      <p:sp>
        <p:nvSpPr>
          <p:cNvPr id="53250" name="Text Box 2"/>
          <p:cNvSpPr txBox="1">
            <a:spLocks noChangeArrowheads="1"/>
          </p:cNvSpPr>
          <p:nvPr/>
        </p:nvSpPr>
        <p:spPr bwMode="auto">
          <a:xfrm>
            <a:off x="262500" y="2133770"/>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pPr>
            <a:endParaRPr lang="en-US" altLang="en-US">
              <a:solidFill>
                <a:srgbClr val="000000"/>
              </a:solidFill>
              <a:cs typeface="MS PGothic"/>
            </a:endParaRPr>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50" y="2071864"/>
            <a:ext cx="1582135" cy="274760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32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3190" y="3017098"/>
            <a:ext cx="809520" cy="67499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3253" name="Oval 5"/>
          <p:cNvSpPr>
            <a:spLocks noChangeArrowheads="1"/>
          </p:cNvSpPr>
          <p:nvPr/>
        </p:nvSpPr>
        <p:spPr bwMode="auto">
          <a:xfrm>
            <a:off x="2079156" y="2099246"/>
            <a:ext cx="404760"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S1</a:t>
            </a:r>
          </a:p>
        </p:txBody>
      </p:sp>
      <p:sp>
        <p:nvSpPr>
          <p:cNvPr id="53254" name="Rectangle 6"/>
          <p:cNvSpPr>
            <a:spLocks noChangeArrowheads="1"/>
          </p:cNvSpPr>
          <p:nvPr/>
        </p:nvSpPr>
        <p:spPr bwMode="auto">
          <a:xfrm>
            <a:off x="2564869" y="2207579"/>
            <a:ext cx="1349993" cy="540473"/>
          </a:xfrm>
          <a:prstGeom prst="rect">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5618"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a:t>Task</a:t>
            </a:r>
          </a:p>
          <a:p>
            <a:pPr algn="ctr" defTabSz="336902" hangingPunct="0">
              <a:lnSpc>
                <a:spcPct val="93000"/>
              </a:lnSpc>
              <a:buClr>
                <a:srgbClr val="000000"/>
              </a:buClr>
              <a:buSzPct val="100000"/>
              <a:defRPr/>
            </a:pPr>
            <a:r>
              <a:rPr lang="en-AU" altLang="en-US" sz="675"/>
              <a:t>Extends : AsyncServiceTask</a:t>
            </a:r>
          </a:p>
        </p:txBody>
      </p:sp>
      <p:sp>
        <p:nvSpPr>
          <p:cNvPr id="53255" name="Rectangle 7"/>
          <p:cNvSpPr>
            <a:spLocks noChangeArrowheads="1"/>
          </p:cNvSpPr>
          <p:nvPr/>
        </p:nvSpPr>
        <p:spPr bwMode="auto">
          <a:xfrm>
            <a:off x="270832" y="4907564"/>
            <a:ext cx="1889276" cy="404760"/>
          </a:xfrm>
          <a:prstGeom prst="rect">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5618"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a:t>Activity</a:t>
            </a:r>
          </a:p>
          <a:p>
            <a:pPr algn="ctr" defTabSz="336902" hangingPunct="0">
              <a:lnSpc>
                <a:spcPct val="93000"/>
              </a:lnSpc>
              <a:buClr>
                <a:srgbClr val="000000"/>
              </a:buClr>
              <a:buSzPct val="100000"/>
              <a:defRPr/>
            </a:pPr>
            <a:r>
              <a:rPr lang="en-AU" altLang="en-US" sz="675"/>
              <a:t>Implements : TaskReceiver</a:t>
            </a:r>
          </a:p>
        </p:txBody>
      </p:sp>
      <p:sp>
        <p:nvSpPr>
          <p:cNvPr id="53256" name="Text Box 8"/>
          <p:cNvSpPr txBox="1">
            <a:spLocks noChangeArrowheads="1"/>
          </p:cNvSpPr>
          <p:nvPr/>
        </p:nvSpPr>
        <p:spPr bwMode="auto">
          <a:xfrm>
            <a:off x="6343421" y="1668296"/>
            <a:ext cx="2292845" cy="39130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1pPr>
            <a:lvl2pPr marL="341313"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9pPr>
          </a:lstStyle>
          <a:p>
            <a:pPr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S1 : </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Activity creates the task and assigns an ID to it</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Activity registers itself as a listener to the postExecution event of the task</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Activity starts the task in a separate thread</a:t>
            </a:r>
          </a:p>
          <a:p>
            <a:pPr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S2 :</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Task executes a POST method and waits for the result</a:t>
            </a:r>
          </a:p>
          <a:p>
            <a:pPr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S3 :</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The response is received by the task thread</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Task raises a postExecute() event and passes the response to any listener</a:t>
            </a:r>
          </a:p>
          <a:p>
            <a:pPr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S4 :</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Activity responds to the event and process the result </a:t>
            </a:r>
          </a:p>
          <a:p>
            <a:pPr defTabSz="336902">
              <a:lnSpc>
                <a:spcPct val="93000"/>
              </a:lnSpc>
              <a:spcBef>
                <a:spcPts val="244"/>
              </a:spcBef>
              <a:buClr>
                <a:srgbClr val="000000"/>
              </a:buClr>
              <a:buSzPct val="100000"/>
            </a:pPr>
            <a:endParaRPr lang="en-US" altLang="en-US" sz="1200">
              <a:ea typeface="MS PGothic" charset="-128"/>
              <a:cs typeface="MS PGothic" charset="-128"/>
            </a:endParaRPr>
          </a:p>
        </p:txBody>
      </p:sp>
      <p:sp>
        <p:nvSpPr>
          <p:cNvPr id="53257" name="Line 9"/>
          <p:cNvSpPr>
            <a:spLocks noChangeShapeType="1"/>
          </p:cNvSpPr>
          <p:nvPr/>
        </p:nvSpPr>
        <p:spPr bwMode="auto">
          <a:xfrm>
            <a:off x="4049385" y="2342103"/>
            <a:ext cx="944042" cy="540473"/>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3258" name="Oval 10"/>
          <p:cNvSpPr>
            <a:spLocks noChangeArrowheads="1"/>
          </p:cNvSpPr>
          <p:nvPr/>
        </p:nvSpPr>
        <p:spPr bwMode="auto">
          <a:xfrm>
            <a:off x="4292240" y="2154007"/>
            <a:ext cx="403569"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S2</a:t>
            </a:r>
          </a:p>
        </p:txBody>
      </p:sp>
      <p:sp>
        <p:nvSpPr>
          <p:cNvPr id="53259" name="Line 11"/>
          <p:cNvSpPr>
            <a:spLocks noChangeShapeType="1"/>
          </p:cNvSpPr>
          <p:nvPr/>
        </p:nvSpPr>
        <p:spPr bwMode="auto">
          <a:xfrm flipH="1" flipV="1">
            <a:off x="3642244" y="2880194"/>
            <a:ext cx="1083328" cy="679758"/>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3260" name="Oval 12"/>
          <p:cNvSpPr>
            <a:spLocks noChangeArrowheads="1"/>
          </p:cNvSpPr>
          <p:nvPr/>
        </p:nvSpPr>
        <p:spPr bwMode="auto">
          <a:xfrm>
            <a:off x="4238669" y="2936147"/>
            <a:ext cx="403570" cy="351189"/>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S3</a:t>
            </a:r>
          </a:p>
        </p:txBody>
      </p:sp>
      <p:sp>
        <p:nvSpPr>
          <p:cNvPr id="53261" name="Line 13"/>
          <p:cNvSpPr>
            <a:spLocks noChangeShapeType="1"/>
          </p:cNvSpPr>
          <p:nvPr/>
        </p:nvSpPr>
        <p:spPr bwMode="auto">
          <a:xfrm flipH="1">
            <a:off x="2023204" y="2882575"/>
            <a:ext cx="1084518" cy="674996"/>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3262" name="Oval 14"/>
          <p:cNvSpPr>
            <a:spLocks noChangeArrowheads="1"/>
          </p:cNvSpPr>
          <p:nvPr/>
        </p:nvSpPr>
        <p:spPr bwMode="auto">
          <a:xfrm>
            <a:off x="2106537" y="2936147"/>
            <a:ext cx="404760" cy="351189"/>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S4</a:t>
            </a:r>
          </a:p>
        </p:txBody>
      </p:sp>
      <p:sp>
        <p:nvSpPr>
          <p:cNvPr id="53263" name="Line 15"/>
          <p:cNvSpPr>
            <a:spLocks noChangeShapeType="1"/>
          </p:cNvSpPr>
          <p:nvPr/>
        </p:nvSpPr>
        <p:spPr bwMode="auto">
          <a:xfrm>
            <a:off x="2025586" y="2612338"/>
            <a:ext cx="540473" cy="1191"/>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Tree>
    <p:extLst>
      <p:ext uri="{BB962C8B-B14F-4D97-AF65-F5344CB8AC3E}">
        <p14:creationId xmlns:p14="http://schemas.microsoft.com/office/powerpoint/2010/main" val="54532058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262498" y="1333773"/>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1800" b="1">
                <a:solidFill>
                  <a:srgbClr val="002060"/>
                </a:solidFill>
                <a:effectLst>
                  <a:outerShdw blurRad="38100" dist="38100" dir="2700000" algn="tl">
                    <a:srgbClr val="C0C0C0"/>
                  </a:outerShdw>
                </a:effectLst>
              </a:rPr>
              <a:t>Task Execution Protocol – Step by step </a:t>
            </a:r>
          </a:p>
        </p:txBody>
      </p:sp>
      <p:sp>
        <p:nvSpPr>
          <p:cNvPr id="56322" name="Text Box 2"/>
          <p:cNvSpPr txBox="1">
            <a:spLocks noChangeArrowheads="1"/>
          </p:cNvSpPr>
          <p:nvPr/>
        </p:nvSpPr>
        <p:spPr bwMode="auto">
          <a:xfrm>
            <a:off x="262500" y="2133770"/>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pPr>
            <a:endParaRPr lang="en-US" altLang="en-US">
              <a:solidFill>
                <a:srgbClr val="000000"/>
              </a:solidFill>
              <a:cs typeface="MS PGothic"/>
            </a:endParaRPr>
          </a:p>
        </p:txBody>
      </p:sp>
      <p:sp>
        <p:nvSpPr>
          <p:cNvPr id="56323" name="Line 3"/>
          <p:cNvSpPr>
            <a:spLocks noChangeShapeType="1"/>
          </p:cNvSpPr>
          <p:nvPr/>
        </p:nvSpPr>
        <p:spPr bwMode="auto">
          <a:xfrm>
            <a:off x="3212485" y="2477816"/>
            <a:ext cx="540473" cy="1190"/>
          </a:xfrm>
          <a:prstGeom prst="line">
            <a:avLst/>
          </a:prstGeom>
          <a:noFill/>
          <a:ln w="21600">
            <a:solidFill>
              <a:srgbClr val="808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6324" name="Oval 4"/>
          <p:cNvSpPr>
            <a:spLocks noChangeArrowheads="1"/>
          </p:cNvSpPr>
          <p:nvPr/>
        </p:nvSpPr>
        <p:spPr bwMode="auto">
          <a:xfrm>
            <a:off x="3266055" y="2018294"/>
            <a:ext cx="404760"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S1</a:t>
            </a:r>
          </a:p>
        </p:txBody>
      </p:sp>
      <p:sp>
        <p:nvSpPr>
          <p:cNvPr id="56325" name="Line 5"/>
          <p:cNvSpPr>
            <a:spLocks noChangeShapeType="1"/>
          </p:cNvSpPr>
          <p:nvPr/>
        </p:nvSpPr>
        <p:spPr bwMode="auto">
          <a:xfrm>
            <a:off x="6829132" y="2477816"/>
            <a:ext cx="945233" cy="540473"/>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6326" name="Oval 6"/>
          <p:cNvSpPr>
            <a:spLocks noChangeArrowheads="1"/>
          </p:cNvSpPr>
          <p:nvPr/>
        </p:nvSpPr>
        <p:spPr bwMode="auto">
          <a:xfrm>
            <a:off x="7260081" y="2342101"/>
            <a:ext cx="404760"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S2</a:t>
            </a:r>
          </a:p>
        </p:txBody>
      </p:sp>
      <p:sp>
        <p:nvSpPr>
          <p:cNvPr id="56327" name="Line 7"/>
          <p:cNvSpPr>
            <a:spLocks noChangeShapeType="1"/>
          </p:cNvSpPr>
          <p:nvPr/>
        </p:nvSpPr>
        <p:spPr bwMode="auto">
          <a:xfrm flipH="1">
            <a:off x="6961275" y="3826617"/>
            <a:ext cx="949995" cy="809520"/>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6328" name="Oval 8"/>
          <p:cNvSpPr>
            <a:spLocks noChangeArrowheads="1"/>
          </p:cNvSpPr>
          <p:nvPr/>
        </p:nvSpPr>
        <p:spPr bwMode="auto">
          <a:xfrm>
            <a:off x="7423176" y="4205188"/>
            <a:ext cx="404760" cy="351189"/>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S3</a:t>
            </a:r>
          </a:p>
        </p:txBody>
      </p:sp>
      <p:sp>
        <p:nvSpPr>
          <p:cNvPr id="56329" name="Line 9"/>
          <p:cNvSpPr>
            <a:spLocks noChangeShapeType="1"/>
          </p:cNvSpPr>
          <p:nvPr/>
        </p:nvSpPr>
        <p:spPr bwMode="auto">
          <a:xfrm flipH="1">
            <a:off x="3291056" y="4907564"/>
            <a:ext cx="545235" cy="1191"/>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6330" name="Oval 10"/>
          <p:cNvSpPr>
            <a:spLocks noChangeArrowheads="1"/>
          </p:cNvSpPr>
          <p:nvPr/>
        </p:nvSpPr>
        <p:spPr bwMode="auto">
          <a:xfrm>
            <a:off x="3374387" y="4420662"/>
            <a:ext cx="404760"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S4</a:t>
            </a:r>
          </a:p>
        </p:txBody>
      </p:sp>
      <p:sp>
        <p:nvSpPr>
          <p:cNvPr id="56331" name="Text Box 11"/>
          <p:cNvSpPr txBox="1">
            <a:spLocks noChangeArrowheads="1"/>
          </p:cNvSpPr>
          <p:nvPr/>
        </p:nvSpPr>
        <p:spPr bwMode="auto">
          <a:xfrm>
            <a:off x="539880" y="1959961"/>
            <a:ext cx="2645224" cy="983328"/>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89000"/>
              </a:lnSpc>
              <a:buClr>
                <a:srgbClr val="000000"/>
              </a:buClr>
              <a:buSzPct val="100000"/>
            </a:pPr>
            <a:r>
              <a:rPr lang="en-AU" altLang="en-US" sz="675">
                <a:latin typeface="Courier New" charset="0"/>
              </a:rPr>
              <a:t>//SearchUI.java – if the user clicks the button</a:t>
            </a:r>
          </a:p>
          <a:p>
            <a:pPr defTabSz="336902" hangingPunct="0">
              <a:lnSpc>
                <a:spcPct val="89000"/>
              </a:lnSpc>
              <a:buClr>
                <a:srgbClr val="000000"/>
              </a:buClr>
              <a:buSzPct val="100000"/>
            </a:pPr>
            <a:r>
              <a:rPr lang="en-AU" altLang="en-US" sz="675">
                <a:latin typeface="Courier New" charset="0"/>
              </a:rPr>
              <a:t>{</a:t>
            </a:r>
          </a:p>
          <a:p>
            <a:pPr defTabSz="336902" hangingPunct="0">
              <a:lnSpc>
                <a:spcPct val="89000"/>
              </a:lnSpc>
              <a:buClr>
                <a:srgbClr val="000000"/>
              </a:buClr>
              <a:buSzPct val="100000"/>
            </a:pPr>
            <a:endParaRPr lang="en-AU" altLang="en-US" sz="675">
              <a:latin typeface="Courier New" charset="0"/>
            </a:endParaRPr>
          </a:p>
          <a:p>
            <a:pPr defTabSz="336902" hangingPunct="0">
              <a:lnSpc>
                <a:spcPct val="89000"/>
              </a:lnSpc>
              <a:buClr>
                <a:srgbClr val="000000"/>
              </a:buClr>
              <a:buSzPct val="100000"/>
            </a:pPr>
            <a:r>
              <a:rPr lang="en-AU" altLang="en-US" sz="675">
                <a:latin typeface="Courier New" charset="0"/>
              </a:rPr>
              <a:t>...</a:t>
            </a:r>
          </a:p>
          <a:p>
            <a:pPr defTabSz="336902" hangingPunct="0">
              <a:lnSpc>
                <a:spcPct val="89000"/>
              </a:lnSpc>
              <a:buClr>
                <a:srgbClr val="000000"/>
              </a:buClr>
              <a:buSzPct val="100000"/>
            </a:pPr>
            <a:r>
              <a:rPr lang="en-AU" altLang="en-US" sz="675">
                <a:latin typeface="Courier New" charset="0"/>
              </a:rPr>
              <a:t>SearchTipsTask stt = new SearchTipsTask( ... );</a:t>
            </a:r>
          </a:p>
          <a:p>
            <a:pPr defTabSz="336902" hangingPunct="0">
              <a:lnSpc>
                <a:spcPct val="89000"/>
              </a:lnSpc>
              <a:buClr>
                <a:srgbClr val="000000"/>
              </a:buClr>
              <a:buSzPct val="100000"/>
            </a:pPr>
            <a:r>
              <a:rPr lang="en-AU" altLang="en-US" sz="675">
                <a:latin typeface="Courier New" charset="0"/>
              </a:rPr>
              <a:t>stt.setReceiver(this);</a:t>
            </a:r>
          </a:p>
          <a:p>
            <a:pPr defTabSz="336902" hangingPunct="0">
              <a:lnSpc>
                <a:spcPct val="89000"/>
              </a:lnSpc>
              <a:buClr>
                <a:srgbClr val="000000"/>
              </a:buClr>
              <a:buSzPct val="100000"/>
            </a:pPr>
            <a:r>
              <a:rPr lang="en-AU" altLang="en-US" sz="675">
                <a:latin typeface="Courier New" charset="0"/>
              </a:rPr>
              <a:t>stt.execute(_seeds);</a:t>
            </a:r>
          </a:p>
          <a:p>
            <a:pPr defTabSz="336902" hangingPunct="0">
              <a:lnSpc>
                <a:spcPct val="89000"/>
              </a:lnSpc>
              <a:buClr>
                <a:srgbClr val="000000"/>
              </a:buClr>
              <a:buSzPct val="100000"/>
            </a:pPr>
            <a:r>
              <a:rPr lang="en-AU" altLang="en-US" sz="675">
                <a:latin typeface="Courier New" charset="0"/>
              </a:rPr>
              <a:t>...</a:t>
            </a:r>
          </a:p>
          <a:p>
            <a:pPr defTabSz="336902" hangingPunct="0">
              <a:lnSpc>
                <a:spcPct val="89000"/>
              </a:lnSpc>
              <a:buClr>
                <a:srgbClr val="000000"/>
              </a:buClr>
              <a:buSzPct val="100000"/>
            </a:pPr>
            <a:endParaRPr lang="en-AU" altLang="en-US" sz="675">
              <a:latin typeface="Courier New" charset="0"/>
            </a:endParaRPr>
          </a:p>
          <a:p>
            <a:pPr defTabSz="336902" hangingPunct="0">
              <a:lnSpc>
                <a:spcPct val="89000"/>
              </a:lnSpc>
              <a:buClr>
                <a:srgbClr val="000000"/>
              </a:buClr>
              <a:buSzPct val="100000"/>
            </a:pPr>
            <a:r>
              <a:rPr lang="en-AU" altLang="en-US" sz="675">
                <a:latin typeface="Courier New" charset="0"/>
              </a:rPr>
              <a:t>}</a:t>
            </a:r>
          </a:p>
        </p:txBody>
      </p:sp>
      <p:sp>
        <p:nvSpPr>
          <p:cNvPr id="56332" name="Text Box 12"/>
          <p:cNvSpPr txBox="1">
            <a:spLocks noChangeArrowheads="1"/>
          </p:cNvSpPr>
          <p:nvPr/>
        </p:nvSpPr>
        <p:spPr bwMode="auto">
          <a:xfrm>
            <a:off x="3860099" y="1996866"/>
            <a:ext cx="2833319" cy="983328"/>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89000"/>
              </a:lnSpc>
              <a:buClr>
                <a:srgbClr val="000000"/>
              </a:buClr>
              <a:buSzPct val="100000"/>
            </a:pPr>
            <a:r>
              <a:rPr lang="en-AU" altLang="en-US" sz="675">
                <a:latin typeface="Courier New" charset="0"/>
              </a:rPr>
              <a:t>//AsyncServiceTask.java</a:t>
            </a:r>
          </a:p>
          <a:p>
            <a:pPr defTabSz="336902" hangingPunct="0">
              <a:lnSpc>
                <a:spcPct val="89000"/>
              </a:lnSpc>
              <a:buClr>
                <a:srgbClr val="000000"/>
              </a:buClr>
              <a:buSzPct val="100000"/>
            </a:pPr>
            <a:r>
              <a:rPr lang="en-AU" altLang="en-US" sz="675">
                <a:latin typeface="Courier New" charset="0"/>
              </a:rPr>
              <a:t>@Override</a:t>
            </a:r>
          </a:p>
          <a:p>
            <a:pPr defTabSz="336902" hangingPunct="0">
              <a:lnSpc>
                <a:spcPct val="89000"/>
              </a:lnSpc>
              <a:buClr>
                <a:srgbClr val="000000"/>
              </a:buClr>
              <a:buSzPct val="100000"/>
            </a:pPr>
            <a:r>
              <a:rPr lang="en-AU" altLang="en-US" sz="675">
                <a:latin typeface="Courier New" charset="0"/>
              </a:rPr>
              <a:t>protected String doInBackground( String... params ) {</a:t>
            </a:r>
          </a:p>
          <a:p>
            <a:pPr defTabSz="336902" hangingPunct="0">
              <a:lnSpc>
                <a:spcPct val="89000"/>
              </a:lnSpc>
              <a:buClr>
                <a:srgbClr val="000000"/>
              </a:buClr>
              <a:buSzPct val="100000"/>
            </a:pPr>
            <a:endParaRPr lang="en-AU" altLang="en-US" sz="675">
              <a:latin typeface="Courier New" charset="0"/>
            </a:endParaRPr>
          </a:p>
          <a:p>
            <a:pPr defTabSz="336902" hangingPunct="0">
              <a:lnSpc>
                <a:spcPct val="89000"/>
              </a:lnSpc>
              <a:buClr>
                <a:srgbClr val="000000"/>
              </a:buClr>
              <a:buSzPct val="100000"/>
            </a:pPr>
            <a:r>
              <a:rPr lang="en-AU" altLang="en-US" sz="675">
                <a:latin typeface="Courier New" charset="0"/>
              </a:rPr>
              <a:t>	//performTask is implemented by the 		</a:t>
            </a:r>
          </a:p>
          <a:p>
            <a:pPr defTabSz="336902" hangingPunct="0">
              <a:lnSpc>
                <a:spcPct val="89000"/>
              </a:lnSpc>
              <a:buClr>
                <a:srgbClr val="000000"/>
              </a:buClr>
              <a:buSzPct val="100000"/>
            </a:pPr>
            <a:r>
              <a:rPr lang="en-AU" altLang="en-US" sz="675">
                <a:latin typeface="Courier New" charset="0"/>
              </a:rPr>
              <a:t>	//SearchTipsTask class</a:t>
            </a:r>
          </a:p>
          <a:p>
            <a:pPr defTabSz="336902" hangingPunct="0">
              <a:lnSpc>
                <a:spcPct val="89000"/>
              </a:lnSpc>
              <a:buClr>
                <a:srgbClr val="000000"/>
              </a:buClr>
              <a:buSzPct val="100000"/>
            </a:pPr>
            <a:r>
              <a:rPr lang="en-AU" altLang="en-US" sz="675">
                <a:latin typeface="Courier New" charset="0"/>
              </a:rPr>
              <a:t>	return performTask( params );</a:t>
            </a:r>
          </a:p>
          <a:p>
            <a:pPr defTabSz="336902" hangingPunct="0">
              <a:lnSpc>
                <a:spcPct val="89000"/>
              </a:lnSpc>
              <a:buClr>
                <a:srgbClr val="000000"/>
              </a:buClr>
              <a:buSzPct val="100000"/>
            </a:pPr>
            <a:r>
              <a:rPr lang="en-AU" altLang="en-US" sz="675">
                <a:latin typeface="Courier New" charset="0"/>
              </a:rPr>
              <a:t>}</a:t>
            </a:r>
          </a:p>
        </p:txBody>
      </p:sp>
      <p:pic>
        <p:nvPicPr>
          <p:cNvPr id="5633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888" y="3017098"/>
            <a:ext cx="809520" cy="67499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6334" name="Text Box 14"/>
          <p:cNvSpPr txBox="1">
            <a:spLocks noChangeArrowheads="1"/>
          </p:cNvSpPr>
          <p:nvPr/>
        </p:nvSpPr>
        <p:spPr bwMode="auto">
          <a:xfrm>
            <a:off x="3860099" y="4386139"/>
            <a:ext cx="2967842" cy="1165470"/>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89000"/>
              </a:lnSpc>
              <a:buClr>
                <a:srgbClr val="000000"/>
              </a:buClr>
              <a:buSzPct val="100000"/>
              <a:defRPr/>
            </a:pPr>
            <a:r>
              <a:rPr lang="en-AU" altLang="en-US" sz="675">
                <a:latin typeface="Courier New" charset="0"/>
              </a:rPr>
              <a:t>//AsyncServiceTask.java</a:t>
            </a:r>
          </a:p>
          <a:p>
            <a:pPr defTabSz="336902" hangingPunct="0">
              <a:lnSpc>
                <a:spcPct val="89000"/>
              </a:lnSpc>
              <a:buClr>
                <a:srgbClr val="000000"/>
              </a:buClr>
              <a:buSzPct val="100000"/>
              <a:defRPr/>
            </a:pPr>
            <a:r>
              <a:rPr lang="en-AU" altLang="en-US" sz="675">
                <a:latin typeface="Courier New" charset="0"/>
              </a:rPr>
              <a:t>@Override</a:t>
            </a:r>
          </a:p>
          <a:p>
            <a:pPr defTabSz="336902" hangingPunct="0">
              <a:lnSpc>
                <a:spcPct val="89000"/>
              </a:lnSpc>
              <a:buClr>
                <a:srgbClr val="000000"/>
              </a:buClr>
              <a:buSzPct val="100000"/>
              <a:defRPr/>
            </a:pPr>
            <a:r>
              <a:rPr lang="en-AU" altLang="en-US" sz="675">
                <a:latin typeface="Courier New" charset="0"/>
              </a:rPr>
              <a:t>protected void onPostExecute( String result ){</a:t>
            </a:r>
          </a:p>
          <a:p>
            <a:pPr defTabSz="336902" hangingPunct="0">
              <a:lnSpc>
                <a:spcPct val="89000"/>
              </a:lnSpc>
              <a:buClr>
                <a:srgbClr val="000000"/>
              </a:buClr>
              <a:buSzPct val="100000"/>
              <a:defRPr/>
            </a:pPr>
            <a:r>
              <a:rPr lang="en-AU" altLang="en-US" sz="675">
                <a:latin typeface="Courier New" charset="0"/>
              </a:rPr>
              <a:t>   _response = result;</a:t>
            </a:r>
          </a:p>
          <a:p>
            <a:pPr defTabSz="336902" hangingPunct="0">
              <a:lnSpc>
                <a:spcPct val="89000"/>
              </a:lnSpc>
              <a:buClr>
                <a:srgbClr val="000000"/>
              </a:buClr>
              <a:buSzPct val="100000"/>
              <a:defRPr/>
            </a:pPr>
            <a:r>
              <a:rPr lang="en-AU" altLang="en-US" sz="675">
                <a:latin typeface="Courier New" charset="0"/>
              </a:rPr>
              <a:t>   if( _tr != null ){</a:t>
            </a:r>
          </a:p>
          <a:p>
            <a:pPr defTabSz="336902" hangingPunct="0">
              <a:lnSpc>
                <a:spcPct val="89000"/>
              </a:lnSpc>
              <a:buClr>
                <a:srgbClr val="000000"/>
              </a:buClr>
              <a:buSzPct val="100000"/>
              <a:defRPr/>
            </a:pPr>
            <a:r>
              <a:rPr lang="en-AU" altLang="en-US" sz="675">
                <a:latin typeface="Courier New" charset="0"/>
              </a:rPr>
              <a:t>      //calls the receiver's receiveResult function</a:t>
            </a:r>
          </a:p>
          <a:p>
            <a:pPr defTabSz="336902" hangingPunct="0">
              <a:lnSpc>
                <a:spcPct val="89000"/>
              </a:lnSpc>
              <a:buClr>
                <a:srgbClr val="000000"/>
              </a:buClr>
              <a:buSzPct val="100000"/>
              <a:defRPr/>
            </a:pPr>
            <a:r>
              <a:rPr lang="en-AU" altLang="en-US" sz="675">
                <a:latin typeface="Courier New" charset="0"/>
              </a:rPr>
              <a:t>      //adds the serviceID here</a:t>
            </a:r>
          </a:p>
          <a:p>
            <a:pPr defTabSz="336902" hangingPunct="0">
              <a:lnSpc>
                <a:spcPct val="89000"/>
              </a:lnSpc>
              <a:buClr>
                <a:srgbClr val="000000"/>
              </a:buClr>
              <a:buSzPct val="100000"/>
              <a:defRPr/>
            </a:pPr>
            <a:r>
              <a:rPr lang="en-AU" altLang="en-US" sz="675">
                <a:latin typeface="Courier New" charset="0"/>
              </a:rPr>
              <a:t>      //in this case the receiver is SearchUI.java</a:t>
            </a:r>
          </a:p>
          <a:p>
            <a:pPr defTabSz="336902" hangingPunct="0">
              <a:lnSpc>
                <a:spcPct val="89000"/>
              </a:lnSpc>
              <a:buClr>
                <a:srgbClr val="000000"/>
              </a:buClr>
              <a:buSzPct val="100000"/>
              <a:defRPr/>
            </a:pPr>
            <a:r>
              <a:rPr lang="en-AU" altLang="en-US" sz="675">
                <a:latin typeface="Courier New" charset="0"/>
              </a:rPr>
              <a:t>	_tr.receiveResult( _response,_serviceID);</a:t>
            </a:r>
          </a:p>
          <a:p>
            <a:pPr defTabSz="336902" hangingPunct="0">
              <a:lnSpc>
                <a:spcPct val="89000"/>
              </a:lnSpc>
              <a:buClr>
                <a:srgbClr val="000000"/>
              </a:buClr>
              <a:buSzPct val="100000"/>
              <a:defRPr/>
            </a:pPr>
            <a:r>
              <a:rPr lang="en-AU" altLang="en-US" sz="675">
                <a:latin typeface="Courier New" charset="0"/>
              </a:rPr>
              <a:t>	}</a:t>
            </a:r>
          </a:p>
          <a:p>
            <a:pPr defTabSz="336902" hangingPunct="0">
              <a:lnSpc>
                <a:spcPct val="89000"/>
              </a:lnSpc>
              <a:buClr>
                <a:srgbClr val="000000"/>
              </a:buClr>
              <a:buSzPct val="100000"/>
              <a:defRPr/>
            </a:pPr>
            <a:r>
              <a:rPr lang="en-AU" altLang="en-US" sz="675">
                <a:latin typeface="Courier New" charset="0"/>
              </a:rPr>
              <a:t>   }</a:t>
            </a:r>
          </a:p>
          <a:p>
            <a:pPr defTabSz="336902" hangingPunct="0">
              <a:lnSpc>
                <a:spcPct val="89000"/>
              </a:lnSpc>
              <a:buClr>
                <a:srgbClr val="000000"/>
              </a:buClr>
              <a:buSzPct val="100000"/>
              <a:defRPr/>
            </a:pPr>
            <a:r>
              <a:rPr lang="en-AU" altLang="en-US" sz="675">
                <a:latin typeface="Courier New" charset="0"/>
              </a:rPr>
              <a:t>}</a:t>
            </a:r>
          </a:p>
        </p:txBody>
      </p:sp>
      <p:sp>
        <p:nvSpPr>
          <p:cNvPr id="56335" name="Text Box 15"/>
          <p:cNvSpPr txBox="1">
            <a:spLocks noChangeArrowheads="1"/>
          </p:cNvSpPr>
          <p:nvPr/>
        </p:nvSpPr>
        <p:spPr bwMode="auto">
          <a:xfrm>
            <a:off x="539879" y="4426615"/>
            <a:ext cx="2698795" cy="983328"/>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89000"/>
              </a:lnSpc>
              <a:buClr>
                <a:srgbClr val="000000"/>
              </a:buClr>
              <a:buSzPct val="100000"/>
            </a:pPr>
            <a:r>
              <a:rPr lang="en-AU" altLang="en-US" sz="675">
                <a:latin typeface="Courier New" charset="0"/>
              </a:rPr>
              <a:t>@Override</a:t>
            </a:r>
          </a:p>
          <a:p>
            <a:pPr defTabSz="336902" hangingPunct="0">
              <a:lnSpc>
                <a:spcPct val="89000"/>
              </a:lnSpc>
              <a:buClr>
                <a:srgbClr val="000000"/>
              </a:buClr>
              <a:buSzPct val="100000"/>
            </a:pPr>
            <a:r>
              <a:rPr lang="en-AU" altLang="en-US" sz="675">
                <a:latin typeface="Courier New" charset="0"/>
              </a:rPr>
              <a:t>public void receiveResult( String response,   </a:t>
            </a:r>
          </a:p>
          <a:p>
            <a:pPr defTabSz="336902" hangingPunct="0">
              <a:lnSpc>
                <a:spcPct val="89000"/>
              </a:lnSpc>
              <a:buClr>
                <a:srgbClr val="000000"/>
              </a:buClr>
              <a:buSzPct val="100000"/>
            </a:pPr>
            <a:r>
              <a:rPr lang="en-AU" altLang="en-US" sz="675">
                <a:latin typeface="Courier New" charset="0"/>
              </a:rPr>
              <a:t>                           String source ) {</a:t>
            </a:r>
          </a:p>
          <a:p>
            <a:pPr defTabSz="336902" hangingPunct="0">
              <a:lnSpc>
                <a:spcPct val="89000"/>
              </a:lnSpc>
              <a:buClr>
                <a:srgbClr val="000000"/>
              </a:buClr>
              <a:buSzPct val="100000"/>
            </a:pPr>
            <a:r>
              <a:rPr lang="en-AU" altLang="en-US" sz="675">
                <a:latin typeface="Courier New" charset="0"/>
              </a:rPr>
              <a:t>{</a:t>
            </a:r>
          </a:p>
          <a:p>
            <a:pPr defTabSz="336902" hangingPunct="0">
              <a:lnSpc>
                <a:spcPct val="89000"/>
              </a:lnSpc>
              <a:buClr>
                <a:srgbClr val="000000"/>
              </a:buClr>
              <a:buSzPct val="100000"/>
            </a:pPr>
            <a:endParaRPr lang="en-AU" altLang="en-US" sz="675">
              <a:latin typeface="Courier New" charset="0"/>
            </a:endParaRPr>
          </a:p>
          <a:p>
            <a:pPr defTabSz="336902" hangingPunct="0">
              <a:lnSpc>
                <a:spcPct val="89000"/>
              </a:lnSpc>
              <a:buClr>
                <a:srgbClr val="000000"/>
              </a:buClr>
              <a:buSzPct val="100000"/>
            </a:pPr>
            <a:r>
              <a:rPr lang="en-AU" altLang="en-US" sz="675">
                <a:latin typeface="Courier New" charset="0"/>
              </a:rPr>
              <a:t> //make sure the task ID is the search task</a:t>
            </a:r>
          </a:p>
          <a:p>
            <a:pPr defTabSz="336902" hangingPunct="0">
              <a:lnSpc>
                <a:spcPct val="89000"/>
              </a:lnSpc>
              <a:buClr>
                <a:srgbClr val="000000"/>
              </a:buClr>
              <a:buSzPct val="100000"/>
            </a:pPr>
            <a:r>
              <a:rPr lang="en-AU" altLang="en-US" sz="675">
                <a:latin typeface="Courier New" charset="0"/>
              </a:rPr>
              <a:t> if( source.equals( correct_id ) ){</a:t>
            </a:r>
          </a:p>
          <a:p>
            <a:pPr defTabSz="336902" hangingPunct="0">
              <a:lnSpc>
                <a:spcPct val="89000"/>
              </a:lnSpc>
              <a:buClr>
                <a:srgbClr val="000000"/>
              </a:buClr>
              <a:buSzPct val="100000"/>
            </a:pPr>
            <a:r>
              <a:rPr lang="en-AU" altLang="en-US" sz="675">
                <a:latin typeface="Courier New" charset="0"/>
              </a:rPr>
              <a:t>	//perhaps do something with the response</a:t>
            </a:r>
          </a:p>
          <a:p>
            <a:pPr defTabSz="336902" hangingPunct="0">
              <a:lnSpc>
                <a:spcPct val="89000"/>
              </a:lnSpc>
              <a:buClr>
                <a:srgbClr val="000000"/>
              </a:buClr>
              <a:buSzPct val="100000"/>
            </a:pPr>
            <a:r>
              <a:rPr lang="en-AU" altLang="en-US" sz="675">
                <a:latin typeface="Courier New" charset="0"/>
              </a:rPr>
              <a:t> }</a:t>
            </a:r>
          </a:p>
          <a:p>
            <a:pPr defTabSz="336902" hangingPunct="0">
              <a:lnSpc>
                <a:spcPct val="89000"/>
              </a:lnSpc>
              <a:buClr>
                <a:srgbClr val="000000"/>
              </a:buClr>
              <a:buSzPct val="100000"/>
            </a:pPr>
            <a:r>
              <a:rPr lang="en-AU" altLang="en-US" sz="675">
                <a:latin typeface="Courier New" charset="0"/>
              </a:rPr>
              <a:t>}</a:t>
            </a:r>
          </a:p>
        </p:txBody>
      </p:sp>
    </p:spTree>
    <p:extLst>
      <p:ext uri="{BB962C8B-B14F-4D97-AF65-F5344CB8AC3E}">
        <p14:creationId xmlns:p14="http://schemas.microsoft.com/office/powerpoint/2010/main" val="33887265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a:xfrm>
            <a:off x="262498" y="1333773"/>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1800" b="1">
                <a:solidFill>
                  <a:srgbClr val="002060"/>
                </a:solidFill>
                <a:effectLst>
                  <a:outerShdw blurRad="38100" dist="38100" dir="2700000" algn="tl">
                    <a:srgbClr val="C0C0C0"/>
                  </a:outerShdw>
                </a:effectLst>
              </a:rPr>
              <a:t>How are all these stitched together? - without headache</a:t>
            </a:r>
          </a:p>
        </p:txBody>
      </p:sp>
      <p:sp>
        <p:nvSpPr>
          <p:cNvPr id="54274" name="Text Box 2"/>
          <p:cNvSpPr txBox="1">
            <a:spLocks noChangeArrowheads="1"/>
          </p:cNvSpPr>
          <p:nvPr/>
        </p:nvSpPr>
        <p:spPr bwMode="auto">
          <a:xfrm>
            <a:off x="262500" y="2133770"/>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pPr>
            <a:endParaRPr lang="en-US" altLang="en-US">
              <a:solidFill>
                <a:srgbClr val="000000"/>
              </a:solidFill>
              <a:cs typeface="MS PGothic"/>
            </a:endParaRPr>
          </a:p>
        </p:txBody>
      </p:sp>
      <p:sp>
        <p:nvSpPr>
          <p:cNvPr id="54275" name="Text Box 3"/>
          <p:cNvSpPr txBox="1">
            <a:spLocks noChangeArrowheads="1"/>
          </p:cNvSpPr>
          <p:nvPr/>
        </p:nvSpPr>
        <p:spPr bwMode="auto">
          <a:xfrm>
            <a:off x="262500" y="1802819"/>
            <a:ext cx="8374957" cy="674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1pPr>
            <a:lvl2pPr marL="885825" indent="-525463">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9pPr>
          </a:lstStyle>
          <a:p>
            <a:pPr defTabSz="336902">
              <a:lnSpc>
                <a:spcPct val="93000"/>
              </a:lnSpc>
              <a:spcBef>
                <a:spcPts val="244"/>
              </a:spcBef>
              <a:buClr>
                <a:srgbClr val="000000"/>
              </a:buClr>
              <a:buSzPct val="100000"/>
              <a:buFont typeface="Wingdings" charset="2"/>
              <a:buChar char=""/>
              <a:defRPr/>
            </a:pPr>
            <a:r>
              <a:rPr lang="en-US" altLang="en-US" sz="1200">
                <a:ea typeface="MS PGothic" charset="-128"/>
                <a:cs typeface="MS PGothic" charset="-128"/>
              </a:rPr>
              <a:t> com.ibm.android.asynctask.TaskReceiver - Interface</a:t>
            </a:r>
          </a:p>
          <a:p>
            <a:pPr lvl="1" defTabSz="336902">
              <a:lnSpc>
                <a:spcPct val="93000"/>
              </a:lnSpc>
              <a:spcBef>
                <a:spcPts val="244"/>
              </a:spcBef>
              <a:buClr>
                <a:srgbClr val="000000"/>
              </a:buClr>
              <a:buSzPct val="45000"/>
              <a:buFont typeface="Wingdings" charset="2"/>
              <a:buChar char=""/>
              <a:defRPr/>
            </a:pPr>
            <a:r>
              <a:rPr lang="en-US" altLang="en-US" sz="1200">
                <a:ea typeface="MS PGothic" charset="-128"/>
                <a:cs typeface="MS PGothic" charset="-128"/>
              </a:rPr>
              <a:t>Every activity that required to use a REST API implements this class</a:t>
            </a:r>
          </a:p>
          <a:p>
            <a:pPr lvl="1" defTabSz="336902">
              <a:lnSpc>
                <a:spcPct val="93000"/>
              </a:lnSpc>
              <a:spcBef>
                <a:spcPts val="244"/>
              </a:spcBef>
              <a:buClr>
                <a:srgbClr val="000000"/>
              </a:buClr>
              <a:buSzPct val="45000"/>
              <a:buFont typeface="Wingdings" charset="2"/>
              <a:buChar char=""/>
              <a:defRPr/>
            </a:pPr>
            <a:r>
              <a:rPr lang="en-US" altLang="en-US" sz="1200">
                <a:ea typeface="MS PGothic" charset="-128"/>
                <a:cs typeface="MS PGothic" charset="-128"/>
              </a:rPr>
              <a:t>This class enforces the activities to declare a receiveResult function </a:t>
            </a:r>
          </a:p>
        </p:txBody>
      </p:sp>
      <p:sp>
        <p:nvSpPr>
          <p:cNvPr id="54276" name="Text Box 4"/>
          <p:cNvSpPr txBox="1">
            <a:spLocks noChangeArrowheads="1"/>
          </p:cNvSpPr>
          <p:nvPr/>
        </p:nvSpPr>
        <p:spPr bwMode="auto">
          <a:xfrm>
            <a:off x="206548" y="2719481"/>
            <a:ext cx="3707124" cy="674997"/>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1pPr>
            <a:lvl2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2pPr>
            <a:lvl3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3pPr>
            <a:lvl4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4pPr>
            <a:lvl5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defRPr/>
            </a:pPr>
            <a:r>
              <a:rPr lang="en-AU" altLang="en-US" sz="975"/>
              <a:t>public interface TaskReceiver{	</a:t>
            </a:r>
          </a:p>
          <a:p>
            <a:pPr defTabSz="336902" hangingPunct="0">
              <a:lnSpc>
                <a:spcPct val="93000"/>
              </a:lnSpc>
              <a:buClr>
                <a:srgbClr val="000000"/>
              </a:buClr>
              <a:buSzPct val="100000"/>
              <a:defRPr/>
            </a:pPr>
            <a:r>
              <a:rPr lang="en-AU" altLang="en-US" sz="975"/>
              <a:t>	public void receiveResult( String response, String source );</a:t>
            </a:r>
          </a:p>
          <a:p>
            <a:pPr defTabSz="336902" hangingPunct="0">
              <a:lnSpc>
                <a:spcPct val="93000"/>
              </a:lnSpc>
              <a:buClr>
                <a:srgbClr val="000000"/>
              </a:buClr>
              <a:buSzPct val="100000"/>
              <a:defRPr/>
            </a:pPr>
            <a:r>
              <a:rPr lang="en-AU" altLang="en-US" sz="975"/>
              <a:t>}</a:t>
            </a:r>
          </a:p>
        </p:txBody>
      </p:sp>
      <p:sp>
        <p:nvSpPr>
          <p:cNvPr id="54277" name="Text Box 5"/>
          <p:cNvSpPr txBox="1">
            <a:spLocks noChangeArrowheads="1"/>
          </p:cNvSpPr>
          <p:nvPr/>
        </p:nvSpPr>
        <p:spPr bwMode="auto">
          <a:xfrm>
            <a:off x="4454145" y="2612337"/>
            <a:ext cx="4183312" cy="890472"/>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marL="739775" indent="-282575">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pPr>
            <a:r>
              <a:rPr lang="en-AU" altLang="en-US" sz="975"/>
              <a:t>String response</a:t>
            </a:r>
          </a:p>
          <a:p>
            <a:pPr defTabSz="336902" hangingPunct="0">
              <a:lnSpc>
                <a:spcPct val="93000"/>
              </a:lnSpc>
              <a:buClr>
                <a:srgbClr val="000000"/>
              </a:buClr>
              <a:buSzPct val="45000"/>
            </a:pPr>
            <a:endParaRPr lang="en-AU" altLang="en-US" sz="975"/>
          </a:p>
          <a:p>
            <a:pPr lvl="1" defTabSz="336902" hangingPunct="0">
              <a:lnSpc>
                <a:spcPct val="93000"/>
              </a:lnSpc>
              <a:buClr>
                <a:srgbClr val="000000"/>
              </a:buClr>
              <a:buSzPct val="45000"/>
              <a:buFont typeface="Wingdings" charset="2"/>
              <a:buChar char=""/>
            </a:pPr>
            <a:r>
              <a:rPr lang="en-AU" altLang="en-US" sz="975"/>
              <a:t>The response received from REST call</a:t>
            </a:r>
          </a:p>
          <a:p>
            <a:pPr defTabSz="336902" hangingPunct="0">
              <a:lnSpc>
                <a:spcPct val="93000"/>
              </a:lnSpc>
              <a:buClr>
                <a:srgbClr val="000000"/>
              </a:buClr>
              <a:buSzPct val="45000"/>
            </a:pPr>
            <a:r>
              <a:rPr lang="en-AU" altLang="en-US" sz="975"/>
              <a:t>String Source</a:t>
            </a:r>
          </a:p>
          <a:p>
            <a:pPr lvl="1" defTabSz="336902" hangingPunct="0">
              <a:lnSpc>
                <a:spcPct val="93000"/>
              </a:lnSpc>
              <a:buClr>
                <a:srgbClr val="000000"/>
              </a:buClr>
              <a:buSzPct val="45000"/>
              <a:buFont typeface="Wingdings" charset="2"/>
              <a:buChar char=""/>
            </a:pPr>
            <a:r>
              <a:rPr lang="en-AU" altLang="en-US" sz="975"/>
              <a:t>The ID of the asynchronous task generating the response</a:t>
            </a:r>
          </a:p>
          <a:p>
            <a:pPr lvl="1" defTabSz="336902" hangingPunct="0">
              <a:lnSpc>
                <a:spcPct val="93000"/>
              </a:lnSpc>
              <a:buClr>
                <a:srgbClr val="000000"/>
              </a:buClr>
              <a:buSzPct val="45000"/>
            </a:pPr>
            <a:endParaRPr lang="en-AU" altLang="en-US" sz="975"/>
          </a:p>
        </p:txBody>
      </p:sp>
      <p:sp>
        <p:nvSpPr>
          <p:cNvPr id="54278" name="Text Box 6"/>
          <p:cNvSpPr txBox="1">
            <a:spLocks noChangeArrowheads="1"/>
          </p:cNvSpPr>
          <p:nvPr/>
        </p:nvSpPr>
        <p:spPr bwMode="auto">
          <a:xfrm>
            <a:off x="2483916" y="4070665"/>
            <a:ext cx="3705933" cy="1349993"/>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04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defRPr/>
            </a:pPr>
            <a:r>
              <a:rPr lang="en-AU" altLang="en-US" sz="750"/>
              <a:t>//Example : SearchUI.java</a:t>
            </a:r>
          </a:p>
          <a:p>
            <a:pPr defTabSz="336902" hangingPunct="0">
              <a:lnSpc>
                <a:spcPct val="93000"/>
              </a:lnSpc>
              <a:buClr>
                <a:srgbClr val="000000"/>
              </a:buClr>
              <a:buSzPct val="100000"/>
              <a:defRPr/>
            </a:pPr>
            <a:r>
              <a:rPr lang="en-AU" altLang="en-US" sz="750"/>
              <a:t>public void receiveResult( String response, String source ) {</a:t>
            </a:r>
          </a:p>
          <a:p>
            <a:pPr defTabSz="336902" hangingPunct="0">
              <a:lnSpc>
                <a:spcPct val="93000"/>
              </a:lnSpc>
              <a:buClr>
                <a:srgbClr val="000000"/>
              </a:buClr>
              <a:buSzPct val="100000"/>
              <a:defRPr/>
            </a:pPr>
            <a:r>
              <a:rPr lang="en-AU" altLang="en-US" sz="750"/>
              <a:t>		</a:t>
            </a:r>
          </a:p>
          <a:p>
            <a:pPr defTabSz="336902" hangingPunct="0">
              <a:lnSpc>
                <a:spcPct val="93000"/>
              </a:lnSpc>
              <a:buClr>
                <a:srgbClr val="000000"/>
              </a:buClr>
              <a:buSzPct val="100000"/>
              <a:defRPr/>
            </a:pPr>
            <a:r>
              <a:rPr lang="en-AU" altLang="en-US" sz="750"/>
              <a:t>	//make sure the task ID is the search task</a:t>
            </a:r>
          </a:p>
          <a:p>
            <a:pPr defTabSz="336902" hangingPunct="0">
              <a:lnSpc>
                <a:spcPct val="93000"/>
              </a:lnSpc>
              <a:buClr>
                <a:srgbClr val="000000"/>
              </a:buClr>
              <a:buSzPct val="100000"/>
              <a:defRPr/>
            </a:pPr>
            <a:r>
              <a:rPr lang="en-AU" altLang="en-US" sz="750"/>
              <a:t>	if( source.equals( SearchTipsTask._SEARCH_DOC_ID ) ){</a:t>
            </a:r>
          </a:p>
          <a:p>
            <a:pPr defTabSz="336902" hangingPunct="0">
              <a:lnSpc>
                <a:spcPct val="93000"/>
              </a:lnSpc>
              <a:buClr>
                <a:srgbClr val="000000"/>
              </a:buClr>
              <a:buSzPct val="100000"/>
              <a:defRPr/>
            </a:pPr>
            <a:r>
              <a:rPr lang="en-AU" altLang="en-US" sz="750"/>
              <a:t>		</a:t>
            </a:r>
          </a:p>
          <a:p>
            <a:pPr defTabSz="336902" hangingPunct="0">
              <a:lnSpc>
                <a:spcPct val="93000"/>
              </a:lnSpc>
              <a:buClr>
                <a:srgbClr val="000000"/>
              </a:buClr>
              <a:buSzPct val="100000"/>
              <a:defRPr/>
            </a:pPr>
            <a:r>
              <a:rPr lang="en-AU" altLang="en-US" sz="750"/>
              <a:t>		//do something with the response</a:t>
            </a:r>
          </a:p>
          <a:p>
            <a:pPr defTabSz="336902" hangingPunct="0">
              <a:lnSpc>
                <a:spcPct val="93000"/>
              </a:lnSpc>
              <a:buClr>
                <a:srgbClr val="000000"/>
              </a:buClr>
              <a:buSzPct val="100000"/>
              <a:defRPr/>
            </a:pPr>
            <a:r>
              <a:rPr lang="en-AU" altLang="en-US" sz="750"/>
              <a:t>	}</a:t>
            </a:r>
          </a:p>
          <a:p>
            <a:pPr defTabSz="336902" hangingPunct="0">
              <a:lnSpc>
                <a:spcPct val="93000"/>
              </a:lnSpc>
              <a:buClr>
                <a:srgbClr val="000000"/>
              </a:buClr>
              <a:buSzPct val="100000"/>
              <a:defRPr/>
            </a:pPr>
            <a:r>
              <a:rPr lang="en-AU" altLang="en-US" sz="750"/>
              <a:t>}</a:t>
            </a:r>
          </a:p>
        </p:txBody>
      </p:sp>
    </p:spTree>
    <p:extLst>
      <p:ext uri="{BB962C8B-B14F-4D97-AF65-F5344CB8AC3E}">
        <p14:creationId xmlns:p14="http://schemas.microsoft.com/office/powerpoint/2010/main" val="81561134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noChangeArrowheads="1"/>
          </p:cNvSpPr>
          <p:nvPr>
            <p:ph type="title"/>
          </p:nvPr>
        </p:nvSpPr>
        <p:spPr>
          <a:xfrm>
            <a:off x="262498" y="1333773"/>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1800" b="1">
                <a:solidFill>
                  <a:srgbClr val="002060"/>
                </a:solidFill>
                <a:effectLst>
                  <a:outerShdw blurRad="38100" dist="38100" dir="2700000" algn="tl">
                    <a:srgbClr val="C0C0C0"/>
                  </a:outerShdw>
                </a:effectLst>
              </a:rPr>
              <a:t>How are all these stitched together? - without headache</a:t>
            </a:r>
          </a:p>
        </p:txBody>
      </p:sp>
      <p:sp>
        <p:nvSpPr>
          <p:cNvPr id="55298" name="Text Box 2"/>
          <p:cNvSpPr txBox="1">
            <a:spLocks noChangeArrowheads="1"/>
          </p:cNvSpPr>
          <p:nvPr/>
        </p:nvSpPr>
        <p:spPr bwMode="auto">
          <a:xfrm>
            <a:off x="262500" y="2133770"/>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pPr>
            <a:endParaRPr lang="en-US" altLang="en-US">
              <a:solidFill>
                <a:srgbClr val="000000"/>
              </a:solidFill>
              <a:cs typeface="MS PGothic"/>
            </a:endParaRPr>
          </a:p>
        </p:txBody>
      </p:sp>
      <p:sp>
        <p:nvSpPr>
          <p:cNvPr id="55299" name="Text Box 3"/>
          <p:cNvSpPr txBox="1">
            <a:spLocks noChangeArrowheads="1"/>
          </p:cNvSpPr>
          <p:nvPr/>
        </p:nvSpPr>
        <p:spPr bwMode="auto">
          <a:xfrm>
            <a:off x="262500" y="1802819"/>
            <a:ext cx="8374957" cy="674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1pPr>
            <a:lvl2pPr marL="885825" indent="-525463">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9pPr>
          </a:lstStyle>
          <a:p>
            <a:pPr defTabSz="336902">
              <a:lnSpc>
                <a:spcPct val="93000"/>
              </a:lnSpc>
              <a:spcBef>
                <a:spcPts val="244"/>
              </a:spcBef>
              <a:buClr>
                <a:srgbClr val="000000"/>
              </a:buClr>
              <a:buSzPct val="100000"/>
              <a:buFont typeface="Wingdings" charset="2"/>
              <a:buChar char=""/>
              <a:defRPr/>
            </a:pPr>
            <a:r>
              <a:rPr lang="en-US" altLang="en-US" sz="1200">
                <a:ea typeface="MS PGothic" charset="-128"/>
                <a:cs typeface="MS PGothic" charset="-128"/>
              </a:rPr>
              <a:t> com.ibm.android.asynctask.AsyncServiceTask - Abstract</a:t>
            </a:r>
          </a:p>
          <a:p>
            <a:pPr lvl="1" defTabSz="336902">
              <a:lnSpc>
                <a:spcPct val="93000"/>
              </a:lnSpc>
              <a:spcBef>
                <a:spcPts val="244"/>
              </a:spcBef>
              <a:buClr>
                <a:srgbClr val="000000"/>
              </a:buClr>
              <a:buSzPct val="45000"/>
              <a:buFont typeface="Wingdings" charset="2"/>
              <a:buChar char=""/>
              <a:defRPr/>
            </a:pPr>
            <a:r>
              <a:rPr lang="en-US" altLang="en-US" sz="1200">
                <a:ea typeface="MS PGothic" charset="-128"/>
                <a:cs typeface="MS PGothic" charset="-128"/>
              </a:rPr>
              <a:t>Every task that calls REST API extends this class</a:t>
            </a:r>
          </a:p>
          <a:p>
            <a:pPr lvl="1" defTabSz="336902">
              <a:lnSpc>
                <a:spcPct val="93000"/>
              </a:lnSpc>
              <a:spcBef>
                <a:spcPts val="244"/>
              </a:spcBef>
              <a:buClr>
                <a:srgbClr val="000000"/>
              </a:buClr>
              <a:buSzPct val="45000"/>
              <a:buFont typeface="Wingdings" charset="2"/>
              <a:buChar char=""/>
              <a:defRPr/>
            </a:pPr>
            <a:r>
              <a:rPr lang="en-US" altLang="en-US" sz="1200">
                <a:ea typeface="MS PGothic" charset="-128"/>
                <a:cs typeface="MS PGothic" charset="-128"/>
              </a:rPr>
              <a:t>This class enforces the tasks to define a REST API call </a:t>
            </a:r>
          </a:p>
        </p:txBody>
      </p:sp>
      <p:sp>
        <p:nvSpPr>
          <p:cNvPr id="55300" name="Text Box 4"/>
          <p:cNvSpPr txBox="1">
            <a:spLocks noChangeArrowheads="1"/>
          </p:cNvSpPr>
          <p:nvPr/>
        </p:nvSpPr>
        <p:spPr bwMode="auto">
          <a:xfrm>
            <a:off x="206548" y="2746861"/>
            <a:ext cx="3707124" cy="341665"/>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defRPr/>
            </a:pPr>
            <a:r>
              <a:rPr lang="en-AU" altLang="en-US" sz="975"/>
              <a:t>public abstract String performTask( String... params)</a:t>
            </a:r>
          </a:p>
          <a:p>
            <a:pPr defTabSz="336902" hangingPunct="0">
              <a:lnSpc>
                <a:spcPct val="93000"/>
              </a:lnSpc>
              <a:buClr>
                <a:srgbClr val="000000"/>
              </a:buClr>
              <a:buSzPct val="100000"/>
              <a:defRPr/>
            </a:pPr>
            <a:r>
              <a:rPr lang="en-AU" altLang="en-US" sz="975"/>
              <a:t>         throws IOException, JSONException, URISyntaxException;</a:t>
            </a:r>
          </a:p>
        </p:txBody>
      </p:sp>
      <p:sp>
        <p:nvSpPr>
          <p:cNvPr id="55301" name="Text Box 5"/>
          <p:cNvSpPr txBox="1">
            <a:spLocks noChangeArrowheads="1"/>
          </p:cNvSpPr>
          <p:nvPr/>
        </p:nvSpPr>
        <p:spPr bwMode="auto">
          <a:xfrm>
            <a:off x="4454145" y="2612339"/>
            <a:ext cx="4183312" cy="540473"/>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marL="739775" indent="-282575">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pPr>
            <a:r>
              <a:rPr lang="en-AU" altLang="en-US" sz="975"/>
              <a:t>String... params</a:t>
            </a:r>
          </a:p>
          <a:p>
            <a:pPr defTabSz="336902" hangingPunct="0">
              <a:lnSpc>
                <a:spcPct val="93000"/>
              </a:lnSpc>
              <a:buClr>
                <a:srgbClr val="000000"/>
              </a:buClr>
              <a:buSzPct val="45000"/>
            </a:pPr>
            <a:endParaRPr lang="en-AU" altLang="en-US" sz="975"/>
          </a:p>
          <a:p>
            <a:pPr lvl="1" defTabSz="336902" hangingPunct="0">
              <a:lnSpc>
                <a:spcPct val="93000"/>
              </a:lnSpc>
              <a:buClr>
                <a:srgbClr val="000000"/>
              </a:buClr>
              <a:buSzPct val="45000"/>
              <a:buFont typeface="Wingdings" charset="2"/>
              <a:buChar char=""/>
            </a:pPr>
            <a:r>
              <a:rPr lang="en-AU" altLang="en-US" sz="975"/>
              <a:t>Input parameter needed for the task</a:t>
            </a:r>
          </a:p>
        </p:txBody>
      </p:sp>
      <p:sp>
        <p:nvSpPr>
          <p:cNvPr id="55302" name="Text Box 6"/>
          <p:cNvSpPr txBox="1">
            <a:spLocks noChangeArrowheads="1"/>
          </p:cNvSpPr>
          <p:nvPr/>
        </p:nvSpPr>
        <p:spPr bwMode="auto">
          <a:xfrm>
            <a:off x="2537488" y="3989713"/>
            <a:ext cx="3705933" cy="1349993"/>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04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pPr>
            <a:r>
              <a:rPr lang="en-AU" altLang="en-US" sz="750"/>
              <a:t>//Example : SearchTipsTask</a:t>
            </a:r>
          </a:p>
          <a:p>
            <a:pPr defTabSz="336902" hangingPunct="0">
              <a:lnSpc>
                <a:spcPct val="93000"/>
              </a:lnSpc>
              <a:buClr>
                <a:srgbClr val="000000"/>
              </a:buClr>
              <a:buSzPct val="100000"/>
            </a:pPr>
            <a:r>
              <a:rPr lang="en-AU" altLang="en-US" sz="750"/>
              <a:t>@Override</a:t>
            </a:r>
          </a:p>
          <a:p>
            <a:pPr defTabSz="336902" hangingPunct="0">
              <a:lnSpc>
                <a:spcPct val="93000"/>
              </a:lnSpc>
              <a:buClr>
                <a:srgbClr val="000000"/>
              </a:buClr>
              <a:buSzPct val="100000"/>
            </a:pPr>
            <a:r>
              <a:rPr lang="en-AU" altLang="en-US" sz="750"/>
              <a:t>protected String performTask(String... params) throws IOException,</a:t>
            </a:r>
          </a:p>
          <a:p>
            <a:pPr defTabSz="336902" hangingPunct="0">
              <a:lnSpc>
                <a:spcPct val="93000"/>
              </a:lnSpc>
              <a:buClr>
                <a:srgbClr val="000000"/>
              </a:buClr>
              <a:buSzPct val="100000"/>
            </a:pPr>
            <a:r>
              <a:rPr lang="en-AU" altLang="en-US" sz="750"/>
              <a:t>			JSONException, URISyntaxException {</a:t>
            </a:r>
          </a:p>
          <a:p>
            <a:pPr defTabSz="336902" hangingPunct="0">
              <a:lnSpc>
                <a:spcPct val="93000"/>
              </a:lnSpc>
              <a:buClr>
                <a:srgbClr val="000000"/>
              </a:buClr>
              <a:buSzPct val="100000"/>
            </a:pPr>
            <a:r>
              <a:rPr lang="en-AU" altLang="en-US" sz="750"/>
              <a:t>	</a:t>
            </a:r>
          </a:p>
          <a:p>
            <a:pPr defTabSz="336902" hangingPunct="0">
              <a:lnSpc>
                <a:spcPct val="93000"/>
              </a:lnSpc>
              <a:buClr>
                <a:srgbClr val="000000"/>
              </a:buClr>
              <a:buSzPct val="100000"/>
            </a:pPr>
            <a:r>
              <a:rPr lang="en-AU" altLang="en-US" sz="750"/>
              <a:t>	//retrieve the parameter</a:t>
            </a:r>
          </a:p>
          <a:p>
            <a:pPr defTabSz="336902" hangingPunct="0">
              <a:lnSpc>
                <a:spcPct val="93000"/>
              </a:lnSpc>
              <a:buClr>
                <a:srgbClr val="000000"/>
              </a:buClr>
              <a:buSzPct val="100000"/>
            </a:pPr>
            <a:r>
              <a:rPr lang="en-AU" altLang="en-US" sz="750"/>
              <a:t>	String keyword = params[0];</a:t>
            </a:r>
          </a:p>
          <a:p>
            <a:pPr defTabSz="336902" hangingPunct="0">
              <a:lnSpc>
                <a:spcPct val="93000"/>
              </a:lnSpc>
              <a:buClr>
                <a:srgbClr val="000000"/>
              </a:buClr>
              <a:buSzPct val="100000"/>
            </a:pPr>
            <a:endParaRPr lang="en-AU" altLang="en-US" sz="750"/>
          </a:p>
          <a:p>
            <a:pPr defTabSz="336902" hangingPunct="0">
              <a:lnSpc>
                <a:spcPct val="93000"/>
              </a:lnSpc>
              <a:buClr>
                <a:srgbClr val="000000"/>
              </a:buClr>
              <a:buSzPct val="100000"/>
            </a:pPr>
            <a:r>
              <a:rPr lang="en-AU" altLang="en-US" sz="750"/>
              <a:t>	//POST and return the response</a:t>
            </a:r>
          </a:p>
          <a:p>
            <a:pPr defTabSz="336902" hangingPunct="0">
              <a:lnSpc>
                <a:spcPct val="93000"/>
              </a:lnSpc>
              <a:buClr>
                <a:srgbClr val="000000"/>
              </a:buClr>
              <a:buSzPct val="100000"/>
            </a:pPr>
            <a:r>
              <a:rPr lang="en-AU" altLang="en-US" sz="750"/>
              <a:t>	return performPost( ... );</a:t>
            </a:r>
          </a:p>
          <a:p>
            <a:pPr defTabSz="336902" hangingPunct="0">
              <a:lnSpc>
                <a:spcPct val="93000"/>
              </a:lnSpc>
              <a:buClr>
                <a:srgbClr val="000000"/>
              </a:buClr>
              <a:buSzPct val="100000"/>
            </a:pPr>
            <a:r>
              <a:rPr lang="en-AU" altLang="en-US" sz="750"/>
              <a:t>}</a:t>
            </a:r>
          </a:p>
        </p:txBody>
      </p:sp>
    </p:spTree>
    <p:extLst>
      <p:ext uri="{BB962C8B-B14F-4D97-AF65-F5344CB8AC3E}">
        <p14:creationId xmlns:p14="http://schemas.microsoft.com/office/powerpoint/2010/main" val="211108026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261903" y="533400"/>
            <a:ext cx="8653497"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a:lstStyle>
          <a:p>
            <a:r>
              <a:rPr lang="en-US" altLang="en-US" sz="2800" b="1" dirty="0" smtClean="0">
                <a:solidFill>
                  <a:srgbClr val="002060"/>
                </a:solidFill>
                <a:effectLst>
                  <a:outerShdw blurRad="38100" dist="38100" dir="2700000" algn="tl">
                    <a:srgbClr val="C0C0C0"/>
                  </a:outerShdw>
                </a:effectLst>
              </a:rPr>
              <a:t>Android Emulator (Android Virtual Device – AVD)</a:t>
            </a:r>
            <a:endParaRPr lang="en-US" sz="2800" dirty="0"/>
          </a:p>
        </p:txBody>
      </p:sp>
      <p:sp>
        <p:nvSpPr>
          <p:cNvPr id="5" name="Content Placeholder 2"/>
          <p:cNvSpPr>
            <a:spLocks noGrp="1"/>
          </p:cNvSpPr>
          <p:nvPr>
            <p:ph idx="1"/>
            <p:custDataLst>
              <p:tags r:id="rId1"/>
            </p:custDataLst>
          </p:nvPr>
        </p:nvSpPr>
        <p:spPr>
          <a:xfrm>
            <a:off x="457200" y="1600200"/>
            <a:ext cx="8229600" cy="4525963"/>
          </a:xfrm>
        </p:spPr>
        <p:txBody>
          <a:bodyPr>
            <a:normAutofit/>
          </a:bodyPr>
          <a:lstStyle/>
          <a:p>
            <a:r>
              <a:rPr lang="en-US" sz="2400" dirty="0" smtClean="0"/>
              <a:t>Emulator is essential to testing app but is not a substitute for a real device</a:t>
            </a:r>
          </a:p>
          <a:p>
            <a:pPr marL="79762" indent="0">
              <a:buNone/>
            </a:pPr>
            <a:endParaRPr lang="en-US" sz="2400" dirty="0" smtClean="0"/>
          </a:p>
          <a:p>
            <a:r>
              <a:rPr lang="en-US" sz="2400" dirty="0" smtClean="0"/>
              <a:t>Emulators are </a:t>
            </a:r>
            <a:r>
              <a:rPr lang="en-US" sz="2400" b="1" dirty="0" smtClean="0"/>
              <a:t>Android Virtual Devices </a:t>
            </a:r>
            <a:r>
              <a:rPr lang="en-US" sz="2400" dirty="0" smtClean="0"/>
              <a:t>(AVDs)</a:t>
            </a:r>
          </a:p>
          <a:p>
            <a:pPr marL="79762" indent="0">
              <a:buNone/>
            </a:pPr>
            <a:endParaRPr lang="en-US" sz="2400" dirty="0" smtClean="0"/>
          </a:p>
          <a:p>
            <a:r>
              <a:rPr lang="en-US" sz="2400" dirty="0" smtClean="0"/>
              <a:t>Android SDK and AVD Manager allows you to create AVDs that target any Android API level</a:t>
            </a:r>
          </a:p>
          <a:p>
            <a:pPr marL="79762" indent="0">
              <a:buNone/>
            </a:pPr>
            <a:endParaRPr lang="en-US" sz="2400" dirty="0" smtClean="0"/>
          </a:p>
          <a:p>
            <a:r>
              <a:rPr lang="en-US" sz="2400" dirty="0" smtClean="0"/>
              <a:t>AVD have configurable resolutions, RAM, SD cards, skins, and other hardware </a:t>
            </a:r>
          </a:p>
        </p:txBody>
      </p:sp>
    </p:spTree>
    <p:extLst>
      <p:ext uri="{BB962C8B-B14F-4D97-AF65-F5344CB8AC3E}">
        <p14:creationId xmlns:p14="http://schemas.microsoft.com/office/powerpoint/2010/main" val="2080959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Labs</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651097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1903" y="1371600"/>
            <a:ext cx="8553527" cy="4992688"/>
          </a:xfrm>
        </p:spPr>
        <p:txBody>
          <a:bodyPr/>
          <a:lstStyle/>
          <a:p>
            <a:r>
              <a:rPr lang="en-US" sz="2400" dirty="0" smtClean="0"/>
              <a:t>Install and Setup Android Studio following steps in the document attached</a:t>
            </a:r>
          </a:p>
          <a:p>
            <a:endParaRPr lang="en-US" sz="2400" dirty="0"/>
          </a:p>
          <a:p>
            <a:endParaRPr lang="en-US" sz="2400" dirty="0" smtClean="0"/>
          </a:p>
          <a:p>
            <a:endParaRPr lang="en-US" sz="2400" dirty="0"/>
          </a:p>
          <a:p>
            <a:endParaRPr lang="en-US" sz="2400" dirty="0" smtClean="0"/>
          </a:p>
          <a:p>
            <a:r>
              <a:rPr lang="en-US" sz="2400" dirty="0" smtClean="0">
                <a:solidFill>
                  <a:srgbClr val="FFC000"/>
                </a:solidFill>
              </a:rPr>
              <a:t>Add PDF and Point to </a:t>
            </a:r>
            <a:r>
              <a:rPr lang="en-US" sz="2400" dirty="0" err="1" smtClean="0">
                <a:solidFill>
                  <a:srgbClr val="FFC000"/>
                </a:solidFill>
              </a:rPr>
              <a:t>Github</a:t>
            </a:r>
            <a:endParaRPr lang="en-US" sz="2400" dirty="0" smtClean="0">
              <a:solidFill>
                <a:srgbClr val="FFC000"/>
              </a:solidFill>
            </a:endParaRPr>
          </a:p>
          <a:p>
            <a:pPr marL="79762" indent="0">
              <a:buNone/>
            </a:pPr>
            <a:endParaRPr lang="en-US" sz="2400" dirty="0"/>
          </a:p>
        </p:txBody>
      </p:sp>
      <p:sp>
        <p:nvSpPr>
          <p:cNvPr id="5" name="Title 1"/>
          <p:cNvSpPr txBox="1">
            <a:spLocks/>
          </p:cNvSpPr>
          <p:nvPr/>
        </p:nvSpPr>
        <p:spPr bwMode="auto">
          <a:xfrm>
            <a:off x="223803" y="609600"/>
            <a:ext cx="7205697"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a:lstStyle>
          <a:p>
            <a:r>
              <a:rPr lang="en-US" sz="2800" b="1" dirty="0" smtClean="0">
                <a:solidFill>
                  <a:srgbClr val="002060"/>
                </a:solidFill>
                <a:effectLst>
                  <a:outerShdw blurRad="38100" dist="38100" dir="2700000" algn="tl">
                    <a:srgbClr val="C0C0C0"/>
                  </a:outerShdw>
                </a:effectLst>
              </a:rPr>
              <a:t>Pre-Requisites</a:t>
            </a:r>
            <a:endParaRPr lang="en-US" sz="2800" dirty="0"/>
          </a:p>
        </p:txBody>
      </p:sp>
      <p:graphicFrame>
        <p:nvGraphicFramePr>
          <p:cNvPr id="2" name="Object 1"/>
          <p:cNvGraphicFramePr>
            <a:graphicFrameLocks noChangeAspect="1"/>
          </p:cNvGraphicFramePr>
          <p:nvPr>
            <p:extLst>
              <p:ext uri="{D42A27DB-BD31-4B8C-83A1-F6EECF244321}">
                <p14:modId xmlns:p14="http://schemas.microsoft.com/office/powerpoint/2010/main" val="1489692377"/>
              </p:ext>
            </p:extLst>
          </p:nvPr>
        </p:nvGraphicFramePr>
        <p:xfrm>
          <a:off x="762000" y="2514600"/>
          <a:ext cx="965200" cy="609600"/>
        </p:xfrm>
        <a:graphic>
          <a:graphicData uri="http://schemas.openxmlformats.org/presentationml/2006/ole">
            <mc:AlternateContent xmlns:mc="http://schemas.openxmlformats.org/markup-compatibility/2006">
              <mc:Choice xmlns:v="urn:schemas-microsoft-com:vml" Requires="v">
                <p:oleObj spid="_x0000_s1090" name="Document" showAsIcon="1" r:id="rId3" imgW="965200" imgH="609600" progId="Word.Document.12">
                  <p:embed/>
                </p:oleObj>
              </mc:Choice>
              <mc:Fallback>
                <p:oleObj name="Document" showAsIcon="1" r:id="rId3" imgW="965200" imgH="609600" progId="Word.Document.12">
                  <p:embed/>
                  <p:pic>
                    <p:nvPicPr>
                      <p:cNvPr id="0" name=""/>
                      <p:cNvPicPr/>
                      <p:nvPr/>
                    </p:nvPicPr>
                    <p:blipFill>
                      <a:blip r:embed="rId4"/>
                      <a:stretch>
                        <a:fillRect/>
                      </a:stretch>
                    </p:blipFill>
                    <p:spPr>
                      <a:xfrm>
                        <a:off x="762000" y="2514600"/>
                        <a:ext cx="965200" cy="609600"/>
                      </a:xfrm>
                      <a:prstGeom prst="rect">
                        <a:avLst/>
                      </a:prstGeom>
                    </p:spPr>
                  </p:pic>
                </p:oleObj>
              </mc:Fallback>
            </mc:AlternateContent>
          </a:graphicData>
        </a:graphic>
      </p:graphicFrame>
    </p:spTree>
    <p:extLst>
      <p:ext uri="{BB962C8B-B14F-4D97-AF65-F5344CB8AC3E}">
        <p14:creationId xmlns:p14="http://schemas.microsoft.com/office/powerpoint/2010/main" val="715850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0" y="632619"/>
            <a:ext cx="1066800" cy="990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261903" y="533400"/>
            <a:ext cx="7205697"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a:lstStyle>
          <a:p>
            <a:r>
              <a:rPr lang="en-US" altLang="en-US" sz="2800" b="1" dirty="0" smtClean="0">
                <a:solidFill>
                  <a:srgbClr val="002060"/>
                </a:solidFill>
                <a:effectLst>
                  <a:outerShdw blurRad="38100" dist="38100" dir="2700000" algn="tl">
                    <a:srgbClr val="C0C0C0"/>
                  </a:outerShdw>
                </a:effectLst>
              </a:rPr>
              <a:t>Agenda – What are you going to learn?</a:t>
            </a:r>
            <a:endParaRPr lang="en-US" sz="2800" dirty="0"/>
          </a:p>
        </p:txBody>
      </p:sp>
      <p:sp>
        <p:nvSpPr>
          <p:cNvPr id="6" name="Rectangle 5"/>
          <p:cNvSpPr/>
          <p:nvPr/>
        </p:nvSpPr>
        <p:spPr>
          <a:xfrm>
            <a:off x="274603" y="1216820"/>
            <a:ext cx="7967697" cy="3785652"/>
          </a:xfrm>
          <a:prstGeom prst="rect">
            <a:avLst/>
          </a:prstGeom>
        </p:spPr>
        <p:txBody>
          <a:bodyPr wrap="square">
            <a:spAutoFit/>
          </a:bodyPr>
          <a:lstStyle/>
          <a:p>
            <a:pPr marL="457200" indent="-457200">
              <a:buFont typeface="+mj-lt"/>
              <a:buAutoNum type="arabicPeriod"/>
            </a:pPr>
            <a:endParaRPr lang="en-US" sz="2400" dirty="0"/>
          </a:p>
          <a:p>
            <a:pPr marL="457200" indent="-457200">
              <a:buFont typeface="+mj-lt"/>
              <a:buAutoNum type="arabicPeriod"/>
            </a:pPr>
            <a:r>
              <a:rPr lang="en-US" sz="2400" dirty="0"/>
              <a:t>Create an </a:t>
            </a:r>
            <a:r>
              <a:rPr lang="en-US" sz="2400" dirty="0" smtClean="0"/>
              <a:t>Activity</a:t>
            </a:r>
          </a:p>
          <a:p>
            <a:pPr marL="457200" indent="-457200">
              <a:buFont typeface="+mj-lt"/>
              <a:buAutoNum type="arabicPeriod"/>
            </a:pPr>
            <a:endParaRPr lang="en-US" sz="2400" dirty="0"/>
          </a:p>
          <a:p>
            <a:pPr marL="457200" indent="-457200">
              <a:buFont typeface="+mj-lt"/>
              <a:buAutoNum type="arabicPeriod"/>
            </a:pPr>
            <a:r>
              <a:rPr lang="en-US" sz="2400" dirty="0"/>
              <a:t>Demonstrate resources created</a:t>
            </a:r>
          </a:p>
          <a:p>
            <a:pPr marL="457200" indent="-457200">
              <a:buFont typeface="+mj-lt"/>
              <a:buAutoNum type="arabicPeriod"/>
            </a:pPr>
            <a:endParaRPr lang="en-US" sz="2400" dirty="0" smtClean="0"/>
          </a:p>
          <a:p>
            <a:pPr marL="457200" indent="-457200">
              <a:buFont typeface="+mj-lt"/>
              <a:buAutoNum type="arabicPeriod"/>
            </a:pPr>
            <a:r>
              <a:rPr lang="en-US" sz="2400" dirty="0" smtClean="0"/>
              <a:t>Show </a:t>
            </a:r>
            <a:r>
              <a:rPr lang="en-US" sz="2400" dirty="0"/>
              <a:t>the Activity lifecycle within the Android OS</a:t>
            </a:r>
          </a:p>
          <a:p>
            <a:pPr marL="457200" indent="-457200">
              <a:buFont typeface="+mj-lt"/>
              <a:buAutoNum type="arabicPeriod"/>
            </a:pPr>
            <a:endParaRPr lang="en-US" sz="2400" dirty="0" smtClean="0"/>
          </a:p>
          <a:p>
            <a:pPr marL="457200" indent="-457200">
              <a:buFont typeface="+mj-lt"/>
              <a:buAutoNum type="arabicPeriod"/>
            </a:pPr>
            <a:r>
              <a:rPr lang="en-US" sz="2400" dirty="0" smtClean="0"/>
              <a:t>Show </a:t>
            </a:r>
            <a:r>
              <a:rPr lang="en-US" sz="2400" dirty="0"/>
              <a:t>the various debugging tools available</a:t>
            </a:r>
          </a:p>
          <a:p>
            <a:pPr marL="457200" indent="-457200">
              <a:buFont typeface="+mj-lt"/>
              <a:buAutoNum type="arabicPeriod"/>
            </a:pPr>
            <a:endParaRPr lang="en-US" sz="2400" dirty="0" smtClean="0"/>
          </a:p>
          <a:p>
            <a:pPr marL="457200" indent="-457200">
              <a:buFont typeface="+mj-lt"/>
              <a:buAutoNum type="arabicPeriod"/>
            </a:pPr>
            <a:r>
              <a:rPr lang="en-US" sz="2400" dirty="0" smtClean="0"/>
              <a:t>Show </a:t>
            </a:r>
            <a:r>
              <a:rPr lang="en-US" sz="2400" dirty="0"/>
              <a:t>how to start one Activity from another</a:t>
            </a:r>
          </a:p>
        </p:txBody>
      </p:sp>
    </p:spTree>
    <p:extLst>
      <p:ext uri="{BB962C8B-B14F-4D97-AF65-F5344CB8AC3E}">
        <p14:creationId xmlns:p14="http://schemas.microsoft.com/office/powerpoint/2010/main" val="1392438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Lab1 – Create your first Android Hello World Application</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249253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49508" y="567110"/>
            <a:ext cx="8665891" cy="507141"/>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100" b="1" dirty="0" smtClean="0">
                <a:solidFill>
                  <a:srgbClr val="002060"/>
                </a:solidFill>
                <a:effectLst>
                  <a:outerShdw blurRad="38100" dist="38100" dir="2700000" algn="tl">
                    <a:srgbClr val="C0C0C0"/>
                  </a:outerShdw>
                </a:effectLst>
              </a:rPr>
              <a:t>Mobile Cloud = Bringing the Real Power of CAMSS</a:t>
            </a:r>
            <a:endParaRPr lang="en-US" altLang="en-US" sz="2100" b="1" dirty="0">
              <a:solidFill>
                <a:srgbClr val="002060"/>
              </a:solidFill>
              <a:effectLst>
                <a:outerShdw blurRad="38100" dist="38100" dir="2700000" algn="tl">
                  <a:srgbClr val="C0C0C0"/>
                </a:outerShdw>
              </a:effectLst>
            </a:endParaRPr>
          </a:p>
        </p:txBody>
      </p:sp>
      <p:grpSp>
        <p:nvGrpSpPr>
          <p:cNvPr id="43" name="Group 42"/>
          <p:cNvGrpSpPr>
            <a:grpSpLocks/>
          </p:cNvGrpSpPr>
          <p:nvPr/>
        </p:nvGrpSpPr>
        <p:grpSpPr bwMode="auto">
          <a:xfrm>
            <a:off x="4242978" y="3329552"/>
            <a:ext cx="1206500" cy="1073151"/>
            <a:chOff x="4078288" y="3365254"/>
            <a:chExt cx="1206500" cy="1073029"/>
          </a:xfrm>
        </p:grpSpPr>
        <p:pic>
          <p:nvPicPr>
            <p:cNvPr id="44" name="Picture 16" descr="http://icons.iconarchive.com/icons/aha-soft/transport/256/car-icon.png"/>
            <p:cNvPicPr>
              <a:picLocks noChangeAspect="1" noChangeArrowheads="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t="17375" b="16782"/>
            <a:stretch/>
          </p:blipFill>
          <p:spPr bwMode="auto">
            <a:xfrm>
              <a:off x="4363904" y="3365254"/>
              <a:ext cx="868587" cy="55351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http://www.egalaxy.gr/images/detailed/5/fitbit-flex-black-1.jpg"/>
            <p:cNvPicPr>
              <a:picLocks noChangeAspect="1" noChangeArrowheads="1"/>
            </p:cNvPicPr>
            <p:nvPr/>
          </p:nvPicPr>
          <p:blipFill rotWithShape="1">
            <a:blip r:embed="rId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23066" t="5995" r="20994" b="9348"/>
            <a:stretch/>
          </p:blipFill>
          <p:spPr bwMode="auto">
            <a:xfrm>
              <a:off x="5074153" y="3866018"/>
              <a:ext cx="210635" cy="308523"/>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6"/>
            <p:cNvGrpSpPr>
              <a:grpSpLocks/>
            </p:cNvGrpSpPr>
            <p:nvPr/>
          </p:nvGrpSpPr>
          <p:grpSpPr bwMode="auto">
            <a:xfrm>
              <a:off x="4078288" y="3738768"/>
              <a:ext cx="723473" cy="576383"/>
              <a:chOff x="4307628" y="1543546"/>
              <a:chExt cx="1420487" cy="1169288"/>
            </a:xfrm>
          </p:grpSpPr>
          <p:pic>
            <p:nvPicPr>
              <p:cNvPr id="49" name="Picture 24"/>
              <p:cNvPicPr>
                <a:picLocks noChangeAspect="1"/>
              </p:cNvPicPr>
              <p:nvPr/>
            </p:nvPicPr>
            <p:blipFill>
              <a:blip r:embed="rId5" cstate="print">
                <a:duotone>
                  <a:schemeClr val="accent2">
                    <a:shade val="45000"/>
                    <a:satMod val="135000"/>
                  </a:schemeClr>
                  <a:prstClr val="white"/>
                </a:duotone>
              </a:blip>
              <a:srcRect/>
              <a:stretch>
                <a:fillRect/>
              </a:stretch>
            </p:blipFill>
            <p:spPr bwMode="auto">
              <a:xfrm>
                <a:off x="4939919" y="1543546"/>
                <a:ext cx="730635" cy="649533"/>
              </a:xfrm>
              <a:prstGeom prst="rect">
                <a:avLst/>
              </a:prstGeom>
              <a:noFill/>
              <a:ln w="9525">
                <a:noFill/>
                <a:miter lim="800000"/>
                <a:headEnd/>
                <a:tailEnd/>
              </a:ln>
            </p:spPr>
          </p:pic>
          <p:pic>
            <p:nvPicPr>
              <p:cNvPr id="50" name="Picture 26"/>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4307628" y="1590241"/>
                <a:ext cx="790962" cy="773734"/>
              </a:xfrm>
              <a:prstGeom prst="rect">
                <a:avLst/>
              </a:prstGeom>
              <a:noFill/>
              <a:ln w="9525">
                <a:noFill/>
                <a:miter lim="800000"/>
                <a:headEnd/>
                <a:tailEnd/>
              </a:ln>
            </p:spPr>
          </p:pic>
          <p:pic>
            <p:nvPicPr>
              <p:cNvPr id="51" name="Picture 16"/>
              <p:cNvPicPr>
                <a:picLocks noChangeAspect="1"/>
              </p:cNvPicPr>
              <p:nvPr/>
            </p:nvPicPr>
            <p:blipFill>
              <a:blip r:embed="rId7" cstate="print">
                <a:duotone>
                  <a:schemeClr val="accent2">
                    <a:shade val="45000"/>
                    <a:satMod val="135000"/>
                  </a:schemeClr>
                  <a:prstClr val="white"/>
                </a:duotone>
              </a:blip>
              <a:srcRect/>
              <a:stretch>
                <a:fillRect/>
              </a:stretch>
            </p:blipFill>
            <p:spPr bwMode="auto">
              <a:xfrm rot="-608137">
                <a:off x="5186068" y="1928896"/>
                <a:ext cx="167077" cy="396686"/>
              </a:xfrm>
              <a:prstGeom prst="rect">
                <a:avLst/>
              </a:prstGeom>
              <a:noFill/>
              <a:ln w="9525">
                <a:noFill/>
                <a:miter lim="800000"/>
                <a:headEnd/>
                <a:tailEnd/>
              </a:ln>
            </p:spPr>
          </p:pic>
          <p:pic>
            <p:nvPicPr>
              <p:cNvPr id="52" name="Picture 18"/>
              <p:cNvPicPr>
                <a:picLocks noChangeAspect="1"/>
              </p:cNvPicPr>
              <p:nvPr/>
            </p:nvPicPr>
            <p:blipFill>
              <a:blip r:embed="rId8" cstate="print">
                <a:duotone>
                  <a:schemeClr val="accent2">
                    <a:shade val="45000"/>
                    <a:satMod val="135000"/>
                  </a:schemeClr>
                  <a:prstClr val="white"/>
                </a:duotone>
              </a:blip>
              <a:srcRect/>
              <a:stretch>
                <a:fillRect/>
              </a:stretch>
            </p:blipFill>
            <p:spPr bwMode="auto">
              <a:xfrm>
                <a:off x="5107412" y="2193079"/>
                <a:ext cx="620703" cy="519755"/>
              </a:xfrm>
              <a:prstGeom prst="rect">
                <a:avLst/>
              </a:prstGeom>
              <a:noFill/>
              <a:ln w="9525">
                <a:noFill/>
                <a:miter lim="800000"/>
                <a:headEnd/>
                <a:tailEnd/>
              </a:ln>
            </p:spPr>
          </p:pic>
        </p:grpSp>
        <p:pic>
          <p:nvPicPr>
            <p:cNvPr id="47" name="Picture 12" descr="http://www.stuffwecomeupwit.com/wp-content/uploads/2011/07/kokoro_wearable_cellphone_tlylv.jpg"/>
            <p:cNvPicPr>
              <a:picLocks noChangeAspect="1" noChangeArrowheads="1"/>
            </p:cNvPicPr>
            <p:nvPr/>
          </p:nvPicPr>
          <p:blipFill rotWithShape="1">
            <a:blip r:embed="rId9" cstate="print">
              <a:clrChange>
                <a:clrFrom>
                  <a:srgbClr val="FEFEFE"/>
                </a:clrFrom>
                <a:clrTo>
                  <a:srgbClr val="FEFEFE">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46580" t="6782" b="4268"/>
            <a:stretch/>
          </p:blipFill>
          <p:spPr bwMode="auto">
            <a:xfrm>
              <a:off x="4822544" y="3886427"/>
              <a:ext cx="260619" cy="31010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8" descr="http://matemedia.com/wp-content/uploads/2014/02/google-glass-transparent.png"/>
            <p:cNvPicPr>
              <a:picLocks noChangeAspect="1" noChangeArrowheads="1"/>
            </p:cNvPicPr>
            <p:nvPr/>
          </p:nvPicPr>
          <p:blipFill rotWithShape="1">
            <a:blip r:embed="rId10" cstate="print">
              <a:duotone>
                <a:schemeClr val="accent6">
                  <a:shade val="45000"/>
                  <a:satMod val="135000"/>
                </a:schemeClr>
                <a:prstClr val="white"/>
              </a:duotone>
              <a:extLst>
                <a:ext uri="{28A0092B-C50C-407E-A947-70E740481C1C}">
                  <a14:useLocalDpi xmlns:a14="http://schemas.microsoft.com/office/drawing/2010/main" val="0"/>
                </a:ext>
              </a:extLst>
            </a:blip>
            <a:srcRect t="20478" b="21085"/>
            <a:stretch/>
          </p:blipFill>
          <p:spPr bwMode="auto">
            <a:xfrm>
              <a:off x="4199724" y="4132546"/>
              <a:ext cx="540578" cy="3057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106"/>
          <p:cNvGrpSpPr>
            <a:grpSpLocks/>
          </p:cNvGrpSpPr>
          <p:nvPr/>
        </p:nvGrpSpPr>
        <p:grpSpPr bwMode="auto">
          <a:xfrm>
            <a:off x="403225" y="3275963"/>
            <a:ext cx="1889125" cy="1023937"/>
            <a:chOff x="296156" y="3051654"/>
            <a:chExt cx="1889125" cy="1023938"/>
          </a:xfrm>
        </p:grpSpPr>
        <p:sp>
          <p:nvSpPr>
            <p:cNvPr id="54" name="Oval 53"/>
            <p:cNvSpPr/>
            <p:nvPr/>
          </p:nvSpPr>
          <p:spPr bwMode="auto">
            <a:xfrm>
              <a:off x="522271" y="3553896"/>
              <a:ext cx="1663010" cy="517331"/>
            </a:xfrm>
            <a:prstGeom prst="ellipse">
              <a:avLst/>
            </a:prstGeom>
            <a:solidFill>
              <a:schemeClr val="bg1"/>
            </a:solidFill>
            <a:ln w="28575" cap="rnd" cmpd="sng" algn="ctr">
              <a:noFill/>
              <a:prstDash val="sysDot"/>
              <a:round/>
              <a:headEnd type="none" w="med" len="med"/>
              <a:tailEnd type="none" w="med" len="med"/>
            </a:ln>
            <a:effectLst>
              <a:glow rad="139700">
                <a:schemeClr val="accent1">
                  <a:lumMod val="50000"/>
                  <a:alpha val="40000"/>
                </a:schemeClr>
              </a:glow>
            </a:effectLst>
            <a:extLst/>
          </p:spPr>
          <p:txBody>
            <a:bodyPr/>
            <a:lstStyle/>
            <a:p>
              <a:pPr algn="ctr" defTabSz="914377">
                <a:defRPr/>
              </a:pPr>
              <a:endParaRPr lang="en-GB" sz="1400">
                <a:solidFill>
                  <a:srgbClr val="333333"/>
                </a:solidFill>
                <a:latin typeface="Calibri" panose="020F0502020204030204" pitchFamily="34" charset="0"/>
                <a:cs typeface="MS PGothic" charset="0"/>
              </a:endParaRPr>
            </a:p>
          </p:txBody>
        </p:sp>
        <p:sp>
          <p:nvSpPr>
            <p:cNvPr id="55" name="Freeform 22"/>
            <p:cNvSpPr>
              <a:spLocks/>
            </p:cNvSpPr>
            <p:nvPr/>
          </p:nvSpPr>
          <p:spPr bwMode="auto">
            <a:xfrm>
              <a:off x="659693" y="3051654"/>
              <a:ext cx="544513" cy="304800"/>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algn="ctr" eaLnBrk="0" hangingPunct="0">
                <a:defRPr/>
              </a:pPr>
              <a:endParaRPr lang="en-GB" sz="1200" b="1">
                <a:solidFill>
                  <a:srgbClr val="83D1F5">
                    <a:lumMod val="50000"/>
                  </a:srgbClr>
                </a:solidFill>
                <a:latin typeface="Calibri" panose="020F0502020204030204" pitchFamily="34" charset="0"/>
              </a:endParaRPr>
            </a:p>
          </p:txBody>
        </p:sp>
        <p:pic>
          <p:nvPicPr>
            <p:cNvPr id="56" name="Picture 6" descr="http://cache1.asset-cache.net/gc/165721624-isometric-computer-network-severs-gettyimages.jpg?v=1&amp;c=IWSAsset&amp;k=2&amp;d=jPlDOWkqoW%2FK7Tn4%2FNneAr25AD81AJIoYjGVaqwDT%2BI%3D"/>
            <p:cNvPicPr>
              <a:picLocks noChangeAspect="1" noChangeArrowheads="1"/>
            </p:cNvPicPr>
            <p:nvPr/>
          </p:nvPicPr>
          <p:blipFill rotWithShape="1">
            <a:blip r:embed="rId12"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71442" t="1660" b="52344"/>
            <a:stretch/>
          </p:blipFill>
          <p:spPr bwMode="auto">
            <a:xfrm>
              <a:off x="1832888" y="3344852"/>
              <a:ext cx="352393" cy="56983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0" descr="http://www.chip.de/bii/1/5/0/5/8/3/7/9/IBM_PureSystems-845f97e7b9c1aa01.jpg"/>
            <p:cNvPicPr>
              <a:picLocks noChangeAspect="1" noChangeArrowheads="1"/>
            </p:cNvPicPr>
            <p:nvPr/>
          </p:nvPicPr>
          <p:blipFill>
            <a:blip r:embed="rId1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2970" y="3131847"/>
              <a:ext cx="421607" cy="583828"/>
            </a:xfrm>
            <a:prstGeom prst="rect">
              <a:avLst/>
            </a:prstGeom>
            <a:noFill/>
            <a:extLst>
              <a:ext uri="{909E8E84-426E-40DD-AFC4-6F175D3DCCD1}">
                <a14:hiddenFill xmlns:a14="http://schemas.microsoft.com/office/drawing/2010/main">
                  <a:solidFill>
                    <a:srgbClr val="FFFFFF"/>
                  </a:solidFill>
                </a14:hiddenFill>
              </a:ext>
            </a:extLst>
          </p:spPr>
        </p:pic>
        <p:sp>
          <p:nvSpPr>
            <p:cNvPr id="58" name="Freeform 22"/>
            <p:cNvSpPr>
              <a:spLocks/>
            </p:cNvSpPr>
            <p:nvPr/>
          </p:nvSpPr>
          <p:spPr bwMode="auto">
            <a:xfrm>
              <a:off x="296156" y="3426304"/>
              <a:ext cx="593725" cy="334962"/>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algn="ctr" eaLnBrk="0" hangingPunct="0">
                <a:defRPr/>
              </a:pPr>
              <a:r>
                <a:rPr lang="en-GB" sz="1200" b="1" dirty="0">
                  <a:solidFill>
                    <a:srgbClr val="83D1F5">
                      <a:lumMod val="50000"/>
                    </a:srgbClr>
                  </a:solidFill>
                  <a:latin typeface="Calibri" panose="020F0502020204030204" pitchFamily="34" charset="0"/>
                </a:rPr>
                <a:t>SaaS</a:t>
              </a:r>
            </a:p>
          </p:txBody>
        </p:sp>
        <p:pic>
          <p:nvPicPr>
            <p:cNvPr id="59" name="Picture 2" descr="https://conceptdraw.com/a1785c3/p2/preview/256/pict--ddcs-computers-and-network-isometric---vector-stencils-library.png--draw-diagram-flowchart-example.png"/>
            <p:cNvPicPr>
              <a:picLocks noChangeAspect="1" noChangeArrowheads="1"/>
            </p:cNvPicPr>
            <p:nvPr/>
          </p:nvPicPr>
          <p:blipFill>
            <a:blip r:embed="rId1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49146" y="3176087"/>
              <a:ext cx="686224" cy="633601"/>
            </a:xfrm>
            <a:prstGeom prst="rect">
              <a:avLst/>
            </a:prstGeom>
            <a:noFill/>
            <a:extLst>
              <a:ext uri="{909E8E84-426E-40DD-AFC4-6F175D3DCCD1}">
                <a14:hiddenFill xmlns:a14="http://schemas.microsoft.com/office/drawing/2010/main">
                  <a:solidFill>
                    <a:srgbClr val="FFFFFF"/>
                  </a:solidFill>
                </a14:hiddenFill>
              </a:ext>
            </a:extLst>
          </p:spPr>
        </p:pic>
        <p:sp>
          <p:nvSpPr>
            <p:cNvPr id="60" name="Freeform 22"/>
            <p:cNvSpPr>
              <a:spLocks/>
            </p:cNvSpPr>
            <p:nvPr/>
          </p:nvSpPr>
          <p:spPr bwMode="auto">
            <a:xfrm>
              <a:off x="521581" y="3654905"/>
              <a:ext cx="420687" cy="234950"/>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sp>
          <p:nvSpPr>
            <p:cNvPr id="61" name="Freeform 22"/>
            <p:cNvSpPr>
              <a:spLocks/>
            </p:cNvSpPr>
            <p:nvPr/>
          </p:nvSpPr>
          <p:spPr bwMode="auto">
            <a:xfrm>
              <a:off x="770818" y="3820005"/>
              <a:ext cx="280988" cy="155575"/>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pic>
          <p:nvPicPr>
            <p:cNvPr id="62" name="Picture 4" descr="http://www.alphabytecpu.com/files/9713/1645/1621/icon_desktop.png"/>
            <p:cNvPicPr>
              <a:picLocks noChangeAspect="1" noChangeArrowheads="1"/>
            </p:cNvPicPr>
            <p:nvPr/>
          </p:nvPicPr>
          <p:blipFill>
            <a:blip r:embed="rId15" cstate="print">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1101887" y="3329382"/>
              <a:ext cx="403244" cy="40324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8" descr="http://cache1.asset-cache.net/gc/165721624-isometric-computer-network-severs-gettyimages.jpg?v=1&amp;c=IWSAsset&amp;k=2&amp;d=jPlDOWkqoW%2FK7Tn4%2FNneAr25AD81AJIoYjGVaqwDT%2BI%3D"/>
            <p:cNvPicPr>
              <a:picLocks noChangeAspect="1" noChangeArrowheads="1"/>
            </p:cNvPicPr>
            <p:nvPr/>
          </p:nvPicPr>
          <p:blipFill rotWithShape="1">
            <a:blip r:embed="rId16"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36129" t="953" r="38796" b="57086"/>
            <a:stretch/>
          </p:blipFill>
          <p:spPr bwMode="auto">
            <a:xfrm>
              <a:off x="1306475" y="3614647"/>
              <a:ext cx="445953" cy="460945"/>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Rectangle 63"/>
          <p:cNvSpPr/>
          <p:nvPr/>
        </p:nvSpPr>
        <p:spPr bwMode="auto">
          <a:xfrm>
            <a:off x="1149741" y="2282723"/>
            <a:ext cx="615165"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C</a:t>
            </a:r>
          </a:p>
        </p:txBody>
      </p:sp>
      <p:sp>
        <p:nvSpPr>
          <p:cNvPr id="65" name="Rectangle 64"/>
          <p:cNvSpPr/>
          <p:nvPr/>
        </p:nvSpPr>
        <p:spPr bwMode="auto">
          <a:xfrm>
            <a:off x="2792802" y="2282723"/>
            <a:ext cx="615164"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A</a:t>
            </a:r>
          </a:p>
        </p:txBody>
      </p:sp>
      <p:sp>
        <p:nvSpPr>
          <p:cNvPr id="66" name="Rectangle 65"/>
          <p:cNvSpPr/>
          <p:nvPr/>
        </p:nvSpPr>
        <p:spPr bwMode="auto">
          <a:xfrm>
            <a:off x="4435867" y="2282723"/>
            <a:ext cx="615165"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M</a:t>
            </a:r>
          </a:p>
        </p:txBody>
      </p:sp>
      <p:sp>
        <p:nvSpPr>
          <p:cNvPr id="67" name="Rectangle 66"/>
          <p:cNvSpPr/>
          <p:nvPr/>
        </p:nvSpPr>
        <p:spPr bwMode="auto">
          <a:xfrm>
            <a:off x="6078930" y="2282723"/>
            <a:ext cx="617323"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S</a:t>
            </a:r>
          </a:p>
        </p:txBody>
      </p:sp>
      <p:sp>
        <p:nvSpPr>
          <p:cNvPr id="68" name="Rectangle 67"/>
          <p:cNvSpPr/>
          <p:nvPr/>
        </p:nvSpPr>
        <p:spPr bwMode="auto">
          <a:xfrm>
            <a:off x="7723577" y="2282723"/>
            <a:ext cx="615164"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S</a:t>
            </a:r>
          </a:p>
        </p:txBody>
      </p:sp>
      <p:sp>
        <p:nvSpPr>
          <p:cNvPr id="69" name="TextBox 68"/>
          <p:cNvSpPr txBox="1"/>
          <p:nvPr/>
        </p:nvSpPr>
        <p:spPr>
          <a:xfrm>
            <a:off x="927101" y="2948936"/>
            <a:ext cx="1064523" cy="307773"/>
          </a:xfrm>
          <a:prstGeom prst="rect">
            <a:avLst/>
          </a:prstGeom>
          <a:noFill/>
        </p:spPr>
        <p:txBody>
          <a:bodyPr wrap="none" lIns="121917" tIns="60958" rIns="121917" bIns="60958">
            <a:spAutoFit/>
          </a:bodyPr>
          <a:lstStyle/>
          <a:p>
            <a:pPr eaLnBrk="0" hangingPunct="0">
              <a:defRPr/>
            </a:pPr>
            <a:r>
              <a:rPr lang="en-GB" sz="1200" i="1" dirty="0">
                <a:solidFill>
                  <a:srgbClr val="000000">
                    <a:lumMod val="50000"/>
                    <a:lumOff val="50000"/>
                  </a:srgbClr>
                </a:solidFill>
                <a:latin typeface="Calibri" panose="020F0502020204030204" pitchFamily="34" charset="0"/>
              </a:rPr>
              <a:t>Hybrid cloud</a:t>
            </a:r>
          </a:p>
        </p:txBody>
      </p:sp>
      <p:sp>
        <p:nvSpPr>
          <p:cNvPr id="70" name="TextBox 69"/>
          <p:cNvSpPr txBox="1"/>
          <p:nvPr/>
        </p:nvSpPr>
        <p:spPr>
          <a:xfrm>
            <a:off x="2449513" y="2914011"/>
            <a:ext cx="1306513"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Real-time big data analytics</a:t>
            </a:r>
          </a:p>
        </p:txBody>
      </p:sp>
      <p:sp>
        <p:nvSpPr>
          <p:cNvPr id="71" name="TextBox 70"/>
          <p:cNvSpPr txBox="1"/>
          <p:nvPr/>
        </p:nvSpPr>
        <p:spPr>
          <a:xfrm>
            <a:off x="5830887" y="2912423"/>
            <a:ext cx="1063625"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Social Engagement</a:t>
            </a:r>
          </a:p>
        </p:txBody>
      </p:sp>
      <p:sp>
        <p:nvSpPr>
          <p:cNvPr id="72" name="TextBox 71"/>
          <p:cNvSpPr txBox="1"/>
          <p:nvPr/>
        </p:nvSpPr>
        <p:spPr>
          <a:xfrm>
            <a:off x="7480298" y="2936235"/>
            <a:ext cx="1046163"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Perimeter Security</a:t>
            </a:r>
          </a:p>
        </p:txBody>
      </p:sp>
      <p:pic>
        <p:nvPicPr>
          <p:cNvPr id="73" name="Picture 25"/>
          <p:cNvPicPr>
            <a:picLocks noChangeAspect="1"/>
          </p:cNvPicPr>
          <p:nvPr/>
        </p:nvPicPr>
        <p:blipFill>
          <a:blip r:embed="rId17" cstate="print">
            <a:duotone>
              <a:schemeClr val="accent6">
                <a:shade val="45000"/>
                <a:satMod val="135000"/>
              </a:schemeClr>
              <a:prstClr val="white"/>
            </a:duotone>
          </a:blip>
          <a:srcRect/>
          <a:stretch>
            <a:fillRect/>
          </a:stretch>
        </p:blipFill>
        <p:spPr bwMode="auto">
          <a:xfrm>
            <a:off x="5761214" y="3321675"/>
            <a:ext cx="1180923" cy="1178219"/>
          </a:xfrm>
          <a:prstGeom prst="rect">
            <a:avLst/>
          </a:prstGeom>
          <a:noFill/>
          <a:ln w="9525">
            <a:noFill/>
            <a:miter lim="800000"/>
            <a:headEnd/>
            <a:tailEnd/>
          </a:ln>
        </p:spPr>
      </p:pic>
      <p:sp>
        <p:nvSpPr>
          <p:cNvPr id="74" name="TextBox 73"/>
          <p:cNvSpPr txBox="1"/>
          <p:nvPr/>
        </p:nvSpPr>
        <p:spPr>
          <a:xfrm>
            <a:off x="4017961" y="2914011"/>
            <a:ext cx="1508125"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Mobile &amp; </a:t>
            </a:r>
          </a:p>
          <a:p>
            <a:pPr algn="ctr" eaLnBrk="0" hangingPunct="0">
              <a:defRPr/>
            </a:pPr>
            <a:r>
              <a:rPr lang="en-GB" sz="1200" i="1" dirty="0">
                <a:solidFill>
                  <a:srgbClr val="000000">
                    <a:lumMod val="50000"/>
                    <a:lumOff val="50000"/>
                  </a:srgbClr>
                </a:solidFill>
                <a:latin typeface="Calibri" panose="020F0502020204030204" pitchFamily="34" charset="0"/>
              </a:rPr>
              <a:t>Internet of Things</a:t>
            </a:r>
          </a:p>
        </p:txBody>
      </p:sp>
      <p:grpSp>
        <p:nvGrpSpPr>
          <p:cNvPr id="75" name="Group 2"/>
          <p:cNvGrpSpPr>
            <a:grpSpLocks/>
          </p:cNvGrpSpPr>
          <p:nvPr/>
        </p:nvGrpSpPr>
        <p:grpSpPr bwMode="auto">
          <a:xfrm>
            <a:off x="7278687" y="3320411"/>
            <a:ext cx="1484313" cy="1285875"/>
            <a:chOff x="7101819" y="2119000"/>
            <a:chExt cx="1635583" cy="1484448"/>
          </a:xfrm>
        </p:grpSpPr>
        <p:pic>
          <p:nvPicPr>
            <p:cNvPr id="76" name="Picture 6" descr="http://cache1.asset-cache.net/gc/165721624-isometric-computer-network-severs-gettyimages.jpg?v=1&amp;c=IWSAsset&amp;k=2&amp;d=jPlDOWkqoW%2FK7Tn4%2FNneAr25AD81AJIoYjGVaqwDT%2BI%3D"/>
            <p:cNvPicPr>
              <a:picLocks noChangeAspect="1" noChangeArrowheads="1"/>
            </p:cNvPicPr>
            <p:nvPr/>
          </p:nvPicPr>
          <p:blipFill rotWithShape="1">
            <a:blip r:embed="rId18"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71442" t="1660" b="52344"/>
            <a:stretch/>
          </p:blipFill>
          <p:spPr bwMode="auto">
            <a:xfrm>
              <a:off x="8183165" y="2252390"/>
              <a:ext cx="282122" cy="45549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p:cNvCxnSpPr/>
            <p:nvPr/>
          </p:nvCxnSpPr>
          <p:spPr bwMode="auto">
            <a:xfrm flipH="1" flipV="1">
              <a:off x="8289585" y="2483697"/>
              <a:ext cx="5247" cy="373861"/>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pic>
          <p:nvPicPr>
            <p:cNvPr id="78" name="Picture 8" descr="http://cache1.asset-cache.net/gc/165721624-isometric-computer-network-severs-gettyimages.jpg?v=1&amp;c=IWSAsset&amp;k=2&amp;d=jPlDOWkqoW%2FK7Tn4%2FNneAr25AD81AJIoYjGVaqwDT%2BI%3D"/>
            <p:cNvPicPr>
              <a:picLocks noChangeAspect="1" noChangeArrowheads="1"/>
            </p:cNvPicPr>
            <p:nvPr/>
          </p:nvPicPr>
          <p:blipFill rotWithShape="1">
            <a:blip r:embed="rId19"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36129" t="953" r="38796" b="57086"/>
            <a:stretch/>
          </p:blipFill>
          <p:spPr bwMode="auto">
            <a:xfrm>
              <a:off x="7472347" y="2227952"/>
              <a:ext cx="349070" cy="395890"/>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p:cNvCxnSpPr/>
            <p:nvPr/>
          </p:nvCxnSpPr>
          <p:spPr bwMode="auto">
            <a:xfrm flipH="1" flipV="1">
              <a:off x="7607363" y="2516685"/>
              <a:ext cx="5247" cy="370196"/>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pic>
          <p:nvPicPr>
            <p:cNvPr id="80" name="Picture 2" descr="https://conceptdraw.com/a1785c3/p2/preview/256/pict--ddcs-computers-and-network-isometric---vector-stencils-library.png--draw-diagram-flowchart-example.png"/>
            <p:cNvPicPr>
              <a:picLocks noChangeAspect="1" noChangeArrowheads="1"/>
            </p:cNvPicPr>
            <p:nvPr/>
          </p:nvPicPr>
          <p:blipFill>
            <a:blip r:embed="rId20"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0809" y="2119000"/>
              <a:ext cx="549384" cy="506464"/>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p:cNvCxnSpPr/>
            <p:nvPr/>
          </p:nvCxnSpPr>
          <p:spPr bwMode="auto">
            <a:xfrm flipH="1" flipV="1">
              <a:off x="7965966" y="2470869"/>
              <a:ext cx="5248" cy="372028"/>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grpSp>
          <p:nvGrpSpPr>
            <p:cNvPr id="82" name="Group 6"/>
            <p:cNvGrpSpPr>
              <a:grpSpLocks/>
            </p:cNvGrpSpPr>
            <p:nvPr/>
          </p:nvGrpSpPr>
          <p:grpSpPr bwMode="auto">
            <a:xfrm>
              <a:off x="7101819" y="3140969"/>
              <a:ext cx="580632" cy="462479"/>
              <a:chOff x="4307628" y="1543546"/>
              <a:chExt cx="1420487" cy="1169288"/>
            </a:xfrm>
          </p:grpSpPr>
          <p:pic>
            <p:nvPicPr>
              <p:cNvPr id="91" name="Picture 24"/>
              <p:cNvPicPr>
                <a:picLocks noChangeAspect="1"/>
              </p:cNvPicPr>
              <p:nvPr/>
            </p:nvPicPr>
            <p:blipFill>
              <a:blip r:embed="rId21" cstate="print">
                <a:duotone>
                  <a:schemeClr val="accent2">
                    <a:shade val="45000"/>
                    <a:satMod val="135000"/>
                  </a:schemeClr>
                  <a:prstClr val="white"/>
                </a:duotone>
              </a:blip>
              <a:srcRect/>
              <a:stretch>
                <a:fillRect/>
              </a:stretch>
            </p:blipFill>
            <p:spPr bwMode="auto">
              <a:xfrm>
                <a:off x="4939919" y="1543546"/>
                <a:ext cx="730635" cy="649533"/>
              </a:xfrm>
              <a:prstGeom prst="rect">
                <a:avLst/>
              </a:prstGeom>
              <a:noFill/>
              <a:ln w="9525">
                <a:noFill/>
                <a:miter lim="800000"/>
                <a:headEnd/>
                <a:tailEnd/>
              </a:ln>
            </p:spPr>
          </p:pic>
          <p:pic>
            <p:nvPicPr>
              <p:cNvPr id="92" name="Picture 26"/>
              <p:cNvPicPr>
                <a:picLocks noChangeAspect="1"/>
              </p:cNvPicPr>
              <p:nvPr/>
            </p:nvPicPr>
            <p:blipFill>
              <a:blip r:embed="rId22" cstate="print">
                <a:duotone>
                  <a:schemeClr val="accent2">
                    <a:shade val="45000"/>
                    <a:satMod val="135000"/>
                  </a:schemeClr>
                  <a:prstClr val="white"/>
                </a:duotone>
              </a:blip>
              <a:srcRect/>
              <a:stretch>
                <a:fillRect/>
              </a:stretch>
            </p:blipFill>
            <p:spPr bwMode="auto">
              <a:xfrm>
                <a:off x="4307628" y="1590241"/>
                <a:ext cx="790962" cy="773734"/>
              </a:xfrm>
              <a:prstGeom prst="rect">
                <a:avLst/>
              </a:prstGeom>
              <a:noFill/>
              <a:ln w="9525">
                <a:noFill/>
                <a:miter lim="800000"/>
                <a:headEnd/>
                <a:tailEnd/>
              </a:ln>
            </p:spPr>
          </p:pic>
          <p:pic>
            <p:nvPicPr>
              <p:cNvPr id="93" name="Picture 16"/>
              <p:cNvPicPr>
                <a:picLocks noChangeAspect="1"/>
              </p:cNvPicPr>
              <p:nvPr/>
            </p:nvPicPr>
            <p:blipFill>
              <a:blip r:embed="rId23" cstate="print">
                <a:duotone>
                  <a:schemeClr val="accent2">
                    <a:shade val="45000"/>
                    <a:satMod val="135000"/>
                  </a:schemeClr>
                  <a:prstClr val="white"/>
                </a:duotone>
              </a:blip>
              <a:srcRect/>
              <a:stretch>
                <a:fillRect/>
              </a:stretch>
            </p:blipFill>
            <p:spPr bwMode="auto">
              <a:xfrm rot="-608137">
                <a:off x="5186068" y="1928896"/>
                <a:ext cx="167077" cy="396686"/>
              </a:xfrm>
              <a:prstGeom prst="rect">
                <a:avLst/>
              </a:prstGeom>
              <a:noFill/>
              <a:ln w="9525">
                <a:noFill/>
                <a:miter lim="800000"/>
                <a:headEnd/>
                <a:tailEnd/>
              </a:ln>
            </p:spPr>
          </p:pic>
          <p:pic>
            <p:nvPicPr>
              <p:cNvPr id="94" name="Picture 18"/>
              <p:cNvPicPr>
                <a:picLocks noChangeAspect="1"/>
              </p:cNvPicPr>
              <p:nvPr/>
            </p:nvPicPr>
            <p:blipFill>
              <a:blip r:embed="rId24" cstate="print">
                <a:duotone>
                  <a:schemeClr val="accent2">
                    <a:shade val="45000"/>
                    <a:satMod val="135000"/>
                  </a:schemeClr>
                  <a:prstClr val="white"/>
                </a:duotone>
              </a:blip>
              <a:srcRect/>
              <a:stretch>
                <a:fillRect/>
              </a:stretch>
            </p:blipFill>
            <p:spPr bwMode="auto">
              <a:xfrm>
                <a:off x="5107412" y="2193079"/>
                <a:ext cx="620703" cy="519755"/>
              </a:xfrm>
              <a:prstGeom prst="rect">
                <a:avLst/>
              </a:prstGeom>
              <a:noFill/>
              <a:ln w="9525">
                <a:noFill/>
                <a:miter lim="800000"/>
                <a:headEnd/>
                <a:tailEnd/>
              </a:ln>
            </p:spPr>
          </p:pic>
        </p:grpSp>
        <p:sp>
          <p:nvSpPr>
            <p:cNvPr id="83" name="Freeform 22"/>
            <p:cNvSpPr>
              <a:spLocks/>
            </p:cNvSpPr>
            <p:nvPr/>
          </p:nvSpPr>
          <p:spPr bwMode="auto">
            <a:xfrm>
              <a:off x="7712320" y="3176440"/>
              <a:ext cx="479304" cy="267567"/>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pic>
          <p:nvPicPr>
            <p:cNvPr id="84" name="Picture 83"/>
            <p:cNvPicPr>
              <a:picLocks noChangeAspect="1"/>
            </p:cNvPicPr>
            <p:nvPr/>
          </p:nvPicPr>
          <p:blipFill>
            <a:blip r:embed="rId25" cstate="print">
              <a:clrChange>
                <a:clrFrom>
                  <a:srgbClr val="FFFFFF"/>
                </a:clrFrom>
                <a:clrTo>
                  <a:srgbClr val="FFFFFF">
                    <a:alpha val="0"/>
                  </a:srgbClr>
                </a:clrTo>
              </a:clrChange>
              <a:duotone>
                <a:schemeClr val="accent6">
                  <a:shade val="45000"/>
                  <a:satMod val="135000"/>
                </a:schemeClr>
                <a:prstClr val="white"/>
              </a:duotone>
            </a:blip>
            <a:stretch>
              <a:fillRect/>
            </a:stretch>
          </p:blipFill>
          <p:spPr>
            <a:xfrm>
              <a:off x="7202288" y="2510296"/>
              <a:ext cx="1466288" cy="543974"/>
            </a:xfrm>
            <a:prstGeom prst="rect">
              <a:avLst/>
            </a:prstGeom>
            <a:effectLst>
              <a:glow rad="101600">
                <a:schemeClr val="accent2">
                  <a:satMod val="175000"/>
                  <a:alpha val="40000"/>
                </a:schemeClr>
              </a:glow>
            </a:effectLst>
          </p:spPr>
        </p:pic>
        <p:cxnSp>
          <p:nvCxnSpPr>
            <p:cNvPr id="85" name="Straight Connector 84"/>
            <p:cNvCxnSpPr/>
            <p:nvPr/>
          </p:nvCxnSpPr>
          <p:spPr bwMode="auto">
            <a:xfrm flipV="1">
              <a:off x="7455175" y="2857558"/>
              <a:ext cx="87464" cy="318881"/>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cxnSp>
          <p:nvCxnSpPr>
            <p:cNvPr id="86" name="Straight Connector 85"/>
            <p:cNvCxnSpPr/>
            <p:nvPr/>
          </p:nvCxnSpPr>
          <p:spPr bwMode="auto">
            <a:xfrm flipV="1">
              <a:off x="7885499" y="2925367"/>
              <a:ext cx="0" cy="362865"/>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cxnSp>
          <p:nvCxnSpPr>
            <p:cNvPr id="87" name="Straight Connector 86"/>
            <p:cNvCxnSpPr/>
            <p:nvPr/>
          </p:nvCxnSpPr>
          <p:spPr bwMode="auto">
            <a:xfrm flipH="1" flipV="1">
              <a:off x="8207368" y="2883215"/>
              <a:ext cx="183676" cy="394021"/>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pic>
          <p:nvPicPr>
            <p:cNvPr id="88" name="Picture 24" descr="http://dynamical.biz/blog/upload/image/browser-icon-set.png"/>
            <p:cNvPicPr>
              <a:picLocks noChangeAspect="1" noChangeArrowheads="1"/>
            </p:cNvPicPr>
            <p:nvPr/>
          </p:nvPicPr>
          <p:blipFill rotWithShape="1">
            <a:blip r:embed="rId26" cstate="print">
              <a:duotone>
                <a:schemeClr val="accent6">
                  <a:shade val="45000"/>
                  <a:satMod val="135000"/>
                </a:schemeClr>
                <a:prstClr val="white"/>
              </a:duotone>
              <a:extLst>
                <a:ext uri="{28A0092B-C50C-407E-A947-70E740481C1C}">
                  <a14:useLocalDpi xmlns:a14="http://schemas.microsoft.com/office/drawing/2010/main" val="0"/>
                </a:ext>
              </a:extLst>
            </a:blip>
            <a:srcRect l="66385" t="7749" r="4111" b="75022"/>
            <a:stretch/>
          </p:blipFill>
          <p:spPr bwMode="auto">
            <a:xfrm>
              <a:off x="8255562" y="3190587"/>
              <a:ext cx="481840" cy="352687"/>
            </a:xfrm>
            <a:prstGeom prst="rect">
              <a:avLst/>
            </a:prstGeom>
            <a:noFill/>
            <a:extLst>
              <a:ext uri="{909E8E84-426E-40DD-AFC4-6F175D3DCCD1}">
                <a14:hiddenFill xmlns:a14="http://schemas.microsoft.com/office/drawing/2010/main">
                  <a:solidFill>
                    <a:srgbClr val="FFFFFF"/>
                  </a:solidFill>
                </a14:hiddenFill>
              </a:ext>
            </a:extLst>
          </p:spPr>
        </p:pic>
        <p:sp>
          <p:nvSpPr>
            <p:cNvPr id="89" name="Freeform 22"/>
            <p:cNvSpPr>
              <a:spLocks/>
            </p:cNvSpPr>
            <p:nvPr/>
          </p:nvSpPr>
          <p:spPr bwMode="auto">
            <a:xfrm>
              <a:off x="7866258" y="3341378"/>
              <a:ext cx="302626" cy="170437"/>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sp>
          <p:nvSpPr>
            <p:cNvPr id="90" name="Freeform 22"/>
            <p:cNvSpPr>
              <a:spLocks/>
            </p:cNvSpPr>
            <p:nvPr/>
          </p:nvSpPr>
          <p:spPr bwMode="auto">
            <a:xfrm>
              <a:off x="7386953" y="2206967"/>
              <a:ext cx="306125" cy="170436"/>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grpSp>
      <p:grpSp>
        <p:nvGrpSpPr>
          <p:cNvPr id="95" name="Group 9"/>
          <p:cNvGrpSpPr>
            <a:grpSpLocks/>
          </p:cNvGrpSpPr>
          <p:nvPr/>
        </p:nvGrpSpPr>
        <p:grpSpPr bwMode="auto">
          <a:xfrm>
            <a:off x="2578100" y="3388675"/>
            <a:ext cx="1195387" cy="1082675"/>
            <a:chOff x="2395502" y="3150768"/>
            <a:chExt cx="1196147" cy="1082752"/>
          </a:xfrm>
        </p:grpSpPr>
        <p:pic>
          <p:nvPicPr>
            <p:cNvPr id="96" name="Picture 20" descr="http://us.123rf.com/450wm/ppbig/ppbig1312/ppbig131200232/24427356-data-chart-icons-set-graph-data-analysis-icons-blue-theme-icons.jpg"/>
            <p:cNvPicPr>
              <a:picLocks noChangeAspect="1" noChangeArrowheads="1"/>
            </p:cNvPicPr>
            <p:nvPr/>
          </p:nvPicPr>
          <p:blipFill rotWithShape="1">
            <a:blip r:embed="rId27" cstate="print">
              <a:duotone>
                <a:schemeClr val="accent6">
                  <a:shade val="45000"/>
                  <a:satMod val="135000"/>
                </a:schemeClr>
                <a:prstClr val="white"/>
              </a:duotone>
              <a:extLst>
                <a:ext uri="{28A0092B-C50C-407E-A947-70E740481C1C}">
                  <a14:useLocalDpi xmlns:a14="http://schemas.microsoft.com/office/drawing/2010/main" val="0"/>
                </a:ext>
              </a:extLst>
            </a:blip>
            <a:srcRect l="10740" t="74960" r="67431" b="4203"/>
            <a:stretch/>
          </p:blipFill>
          <p:spPr bwMode="auto">
            <a:xfrm>
              <a:off x="2395502" y="3150768"/>
              <a:ext cx="486278" cy="46378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0" descr="http://us.123rf.com/450wm/ppbig/ppbig1312/ppbig131200232/24427356-data-chart-icons-set-graph-data-analysis-icons-blue-theme-icons.jpg"/>
            <p:cNvPicPr>
              <a:picLocks noChangeAspect="1" noChangeArrowheads="1"/>
            </p:cNvPicPr>
            <p:nvPr/>
          </p:nvPicPr>
          <p:blipFill rotWithShape="1">
            <a:blip r:embed="rId28" cstate="print">
              <a:duotone>
                <a:schemeClr val="accent6">
                  <a:shade val="45000"/>
                  <a:satMod val="135000"/>
                </a:schemeClr>
                <a:prstClr val="white"/>
              </a:duotone>
              <a:extLst>
                <a:ext uri="{28A0092B-C50C-407E-A947-70E740481C1C}">
                  <a14:useLocalDpi xmlns:a14="http://schemas.microsoft.com/office/drawing/2010/main" val="0"/>
                </a:ext>
              </a:extLst>
            </a:blip>
            <a:srcRect l="71928" t="75373" r="9468" b="5774"/>
            <a:stretch/>
          </p:blipFill>
          <p:spPr bwMode="auto">
            <a:xfrm>
              <a:off x="2452631" y="3848093"/>
              <a:ext cx="335221" cy="339404"/>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0" descr="http://us.123rf.com/450wm/ppbig/ppbig1312/ppbig131200232/24427356-data-chart-icons-set-graph-data-analysis-icons-blue-theme-icons.jpg"/>
            <p:cNvPicPr>
              <a:picLocks noChangeAspect="1" noChangeArrowheads="1"/>
            </p:cNvPicPr>
            <p:nvPr/>
          </p:nvPicPr>
          <p:blipFill rotWithShape="1">
            <a:blip r:embed="rId29" cstate="print">
              <a:clrChange>
                <a:clrFrom>
                  <a:srgbClr val="F7FBFE"/>
                </a:clrFrom>
                <a:clrTo>
                  <a:srgbClr val="F7FBFE">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39982" t="18580" r="36204" b="60335"/>
            <a:stretch/>
          </p:blipFill>
          <p:spPr bwMode="auto">
            <a:xfrm>
              <a:off x="3186809" y="3155101"/>
              <a:ext cx="404840" cy="358148"/>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2" descr="http://thumbs.dreamstime.com/z/vector-data-analysis-icons-set-34988034.jpg"/>
            <p:cNvPicPr>
              <a:picLocks noChangeAspect="1" noChangeArrowheads="1"/>
            </p:cNvPicPr>
            <p:nvPr/>
          </p:nvPicPr>
          <p:blipFill rotWithShape="1">
            <a:blip r:embed="rId30" cstate="print">
              <a:clrChange>
                <a:clrFrom>
                  <a:srgbClr val="FEFEFE"/>
                </a:clrFrom>
                <a:clrTo>
                  <a:srgbClr val="FEFEFE">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70538" t="5398" r="6131" b="72948"/>
            <a:stretch/>
          </p:blipFill>
          <p:spPr bwMode="auto">
            <a:xfrm flipH="1">
              <a:off x="3101076" y="3822396"/>
              <a:ext cx="414662" cy="411124"/>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23"/>
            <p:cNvGrpSpPr>
              <a:grpSpLocks/>
            </p:cNvGrpSpPr>
            <p:nvPr/>
          </p:nvGrpSpPr>
          <p:grpSpPr bwMode="auto">
            <a:xfrm>
              <a:off x="2609833" y="3437031"/>
              <a:ext cx="659801" cy="413865"/>
              <a:chOff x="1702603" y="4643972"/>
              <a:chExt cx="1292785" cy="811596"/>
            </a:xfrm>
          </p:grpSpPr>
          <p:sp>
            <p:nvSpPr>
              <p:cNvPr id="101" name="Freeform 22"/>
              <p:cNvSpPr>
                <a:spLocks/>
              </p:cNvSpPr>
              <p:nvPr/>
            </p:nvSpPr>
            <p:spPr bwMode="auto">
              <a:xfrm>
                <a:off x="1702832" y="4643005"/>
                <a:ext cx="1291669" cy="722293"/>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solidFill>
                <a:schemeClr val="accent1">
                  <a:lumMod val="50000"/>
                </a:schemeClr>
              </a:solid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pic>
            <p:nvPicPr>
              <p:cNvPr id="102" name="Picture 32" descr="http://www.iconsdb.com/icons/download/white/brain-512.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984200" y="4742603"/>
                <a:ext cx="712965" cy="712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03" name="Rectangle 70"/>
          <p:cNvSpPr>
            <a:spLocks noChangeArrowheads="1"/>
          </p:cNvSpPr>
          <p:nvPr/>
        </p:nvSpPr>
        <p:spPr bwMode="auto">
          <a:xfrm>
            <a:off x="249508" y="927131"/>
            <a:ext cx="8478565" cy="790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marL="180975" indent="-180975">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defTabSz="914377">
              <a:lnSpc>
                <a:spcPct val="150000"/>
              </a:lnSpc>
              <a:buFont typeface="Arial" panose="020B0604020202020204" pitchFamily="34" charset="0"/>
              <a:buChar char="•"/>
            </a:pPr>
            <a:r>
              <a:rPr lang="en-GB" altLang="en-US" sz="1600" b="0" dirty="0" smtClean="0">
                <a:solidFill>
                  <a:srgbClr val="333333"/>
                </a:solidFill>
                <a:latin typeface="+mn-lt"/>
              </a:rPr>
              <a:t>Customer’s </a:t>
            </a:r>
            <a:r>
              <a:rPr lang="en-GB" altLang="en-US" sz="1600" b="0" dirty="0">
                <a:solidFill>
                  <a:srgbClr val="333333"/>
                </a:solidFill>
                <a:latin typeface="+mn-lt"/>
              </a:rPr>
              <a:t>energy around CAMSS is not driven by 5 </a:t>
            </a:r>
            <a:r>
              <a:rPr lang="en-GB" altLang="en-US" sz="1600" dirty="0">
                <a:solidFill>
                  <a:srgbClr val="333333"/>
                </a:solidFill>
                <a:latin typeface="+mn-lt"/>
              </a:rPr>
              <a:t>distinct</a:t>
            </a:r>
            <a:r>
              <a:rPr lang="en-GB" altLang="en-US" sz="1600" b="0" dirty="0">
                <a:solidFill>
                  <a:srgbClr val="333333"/>
                </a:solidFill>
                <a:latin typeface="+mn-lt"/>
              </a:rPr>
              <a:t> parallel agendas</a:t>
            </a:r>
          </a:p>
          <a:p>
            <a:pPr defTabSz="914377">
              <a:lnSpc>
                <a:spcPct val="150000"/>
              </a:lnSpc>
              <a:buFont typeface="Arial" panose="020B0604020202020204" pitchFamily="34" charset="0"/>
              <a:buChar char="•"/>
            </a:pPr>
            <a:r>
              <a:rPr lang="en-GB" altLang="en-US" sz="1600" b="0" dirty="0">
                <a:solidFill>
                  <a:srgbClr val="333333"/>
                </a:solidFill>
                <a:latin typeface="+mn-lt"/>
              </a:rPr>
              <a:t>Combining CAMSS in tandem </a:t>
            </a:r>
            <a:r>
              <a:rPr lang="en-GB" altLang="en-US" sz="1600" dirty="0">
                <a:solidFill>
                  <a:srgbClr val="333333"/>
                </a:solidFill>
                <a:latin typeface="+mn-lt"/>
                <a:sym typeface="Wingdings" panose="05000000000000000000" pitchFamily="2" charset="2"/>
              </a:rPr>
              <a:t>delivers agility </a:t>
            </a:r>
            <a:r>
              <a:rPr lang="en-GB" altLang="en-US" sz="1600" b="0" dirty="0">
                <a:solidFill>
                  <a:srgbClr val="333333"/>
                </a:solidFill>
                <a:latin typeface="+mn-lt"/>
                <a:sym typeface="Wingdings" panose="05000000000000000000" pitchFamily="2" charset="2"/>
              </a:rPr>
              <a:t>to create new business opportunities</a:t>
            </a:r>
          </a:p>
          <a:p>
            <a:pPr defTabSz="914377">
              <a:lnSpc>
                <a:spcPct val="150000"/>
              </a:lnSpc>
              <a:buFont typeface="Arial" panose="020B0604020202020204" pitchFamily="34" charset="0"/>
              <a:buChar char="•"/>
            </a:pPr>
            <a:r>
              <a:rPr lang="en-GB" altLang="en-US" sz="1600" b="0" dirty="0">
                <a:solidFill>
                  <a:srgbClr val="333333"/>
                </a:solidFill>
                <a:latin typeface="+mn-lt"/>
                <a:sym typeface="Wingdings" panose="05000000000000000000" pitchFamily="2" charset="2"/>
              </a:rPr>
              <a:t>API-centric approach </a:t>
            </a:r>
            <a:r>
              <a:rPr lang="en-GB" altLang="en-US" sz="1600" b="0" dirty="0">
                <a:solidFill>
                  <a:srgbClr val="333333"/>
                </a:solidFill>
                <a:latin typeface="+mn-lt"/>
              </a:rPr>
              <a:t>enable CAMSS to be </a:t>
            </a:r>
            <a:r>
              <a:rPr lang="en-GB" altLang="en-US" sz="1600" dirty="0">
                <a:solidFill>
                  <a:srgbClr val="333333"/>
                </a:solidFill>
                <a:latin typeface="+mn-lt"/>
              </a:rPr>
              <a:t>rapidly composed </a:t>
            </a:r>
            <a:r>
              <a:rPr lang="en-GB" altLang="en-US" sz="1600" b="0" dirty="0">
                <a:solidFill>
                  <a:srgbClr val="333333"/>
                </a:solidFill>
                <a:latin typeface="+mn-lt"/>
              </a:rPr>
              <a:t>as building blocks</a:t>
            </a:r>
            <a:endParaRPr lang="en-GB" altLang="en-US" sz="1600" b="0" dirty="0">
              <a:solidFill>
                <a:srgbClr val="333333"/>
              </a:solidFill>
              <a:latin typeface="+mn-lt"/>
              <a:sym typeface="Wingdings" panose="05000000000000000000" pitchFamily="2" charset="2"/>
            </a:endParaRPr>
          </a:p>
        </p:txBody>
      </p:sp>
      <p:sp>
        <p:nvSpPr>
          <p:cNvPr id="104" name="Rectangle 2"/>
          <p:cNvSpPr>
            <a:spLocks noChangeArrowheads="1"/>
          </p:cNvSpPr>
          <p:nvPr/>
        </p:nvSpPr>
        <p:spPr bwMode="auto">
          <a:xfrm>
            <a:off x="2013448" y="2389888"/>
            <a:ext cx="406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dirty="0">
                <a:solidFill>
                  <a:srgbClr val="000000">
                    <a:lumMod val="50000"/>
                    <a:lumOff val="50000"/>
                  </a:srgbClr>
                </a:solidFill>
              </a:rPr>
              <a:t>+</a:t>
            </a:r>
          </a:p>
        </p:txBody>
      </p:sp>
      <p:sp>
        <p:nvSpPr>
          <p:cNvPr id="105" name="Rectangle 23"/>
          <p:cNvSpPr>
            <a:spLocks noChangeArrowheads="1"/>
          </p:cNvSpPr>
          <p:nvPr/>
        </p:nvSpPr>
        <p:spPr bwMode="auto">
          <a:xfrm>
            <a:off x="3669155" y="2383538"/>
            <a:ext cx="406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a:solidFill>
                  <a:srgbClr val="000000">
                    <a:lumMod val="50000"/>
                    <a:lumOff val="50000"/>
                  </a:srgbClr>
                </a:solidFill>
              </a:rPr>
              <a:t>+</a:t>
            </a:r>
          </a:p>
        </p:txBody>
      </p:sp>
      <p:sp>
        <p:nvSpPr>
          <p:cNvPr id="106" name="Rectangle 24"/>
          <p:cNvSpPr>
            <a:spLocks noChangeArrowheads="1"/>
          </p:cNvSpPr>
          <p:nvPr/>
        </p:nvSpPr>
        <p:spPr bwMode="auto">
          <a:xfrm>
            <a:off x="5324862" y="2383538"/>
            <a:ext cx="406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a:solidFill>
                  <a:srgbClr val="000000">
                    <a:lumMod val="50000"/>
                    <a:lumOff val="50000"/>
                  </a:srgbClr>
                </a:solidFill>
              </a:rPr>
              <a:t>+</a:t>
            </a:r>
          </a:p>
        </p:txBody>
      </p:sp>
      <p:sp>
        <p:nvSpPr>
          <p:cNvPr id="107" name="Rectangle 25"/>
          <p:cNvSpPr>
            <a:spLocks noChangeArrowheads="1"/>
          </p:cNvSpPr>
          <p:nvPr/>
        </p:nvSpPr>
        <p:spPr bwMode="auto">
          <a:xfrm>
            <a:off x="6980568" y="2389888"/>
            <a:ext cx="406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dirty="0">
                <a:solidFill>
                  <a:srgbClr val="000000">
                    <a:lumMod val="50000"/>
                    <a:lumOff val="50000"/>
                  </a:srgbClr>
                </a:solidFill>
              </a:rPr>
              <a:t>+</a:t>
            </a:r>
          </a:p>
        </p:txBody>
      </p:sp>
      <p:sp>
        <p:nvSpPr>
          <p:cNvPr id="108" name="Freeform 5"/>
          <p:cNvSpPr>
            <a:spLocks/>
          </p:cNvSpPr>
          <p:nvPr/>
        </p:nvSpPr>
        <p:spPr bwMode="auto">
          <a:xfrm>
            <a:off x="1601787" y="4347524"/>
            <a:ext cx="544513" cy="839788"/>
          </a:xfrm>
          <a:custGeom>
            <a:avLst/>
            <a:gdLst>
              <a:gd name="T0" fmla="*/ 0 w 564313"/>
              <a:gd name="T1" fmla="*/ 0 h 839972"/>
              <a:gd name="T2" fmla="*/ 0 w 564313"/>
              <a:gd name="T3" fmla="*/ 370679 h 839972"/>
              <a:gd name="T4" fmla="*/ 279914 w 564313"/>
              <a:gd name="T5" fmla="*/ 381260 h 839972"/>
              <a:gd name="T6" fmla="*/ 285298 w 564313"/>
              <a:gd name="T7" fmla="*/ 677800 h 839972"/>
              <a:gd name="T8" fmla="*/ 285298 w 564313"/>
              <a:gd name="T9" fmla="*/ 836664 h 8399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4313" h="839972">
                <a:moveTo>
                  <a:pt x="0" y="0"/>
                </a:moveTo>
                <a:lnTo>
                  <a:pt x="0" y="372139"/>
                </a:lnTo>
                <a:lnTo>
                  <a:pt x="552893" y="382772"/>
                </a:lnTo>
                <a:cubicBezTo>
                  <a:pt x="556437" y="482009"/>
                  <a:pt x="561754" y="604283"/>
                  <a:pt x="563526" y="680483"/>
                </a:cubicBezTo>
                <a:cubicBezTo>
                  <a:pt x="565298" y="756683"/>
                  <a:pt x="563526" y="786809"/>
                  <a:pt x="563526" y="839972"/>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09" name="Freeform 80"/>
          <p:cNvSpPr>
            <a:spLocks/>
          </p:cNvSpPr>
          <p:nvPr/>
        </p:nvSpPr>
        <p:spPr bwMode="auto">
          <a:xfrm>
            <a:off x="839786" y="4125273"/>
            <a:ext cx="1133475" cy="1347788"/>
          </a:xfrm>
          <a:custGeom>
            <a:avLst/>
            <a:gdLst>
              <a:gd name="T0" fmla="*/ 0 w 563526"/>
              <a:gd name="T1" fmla="*/ 0 h 680483"/>
              <a:gd name="T2" fmla="*/ 0 w 563526"/>
              <a:gd name="T3" fmla="*/ 2147483646 h 680483"/>
              <a:gd name="T4" fmla="*/ 2147483646 w 563526"/>
              <a:gd name="T5" fmla="*/ 2147483646 h 680483"/>
              <a:gd name="T6" fmla="*/ 2147483646 w 563526"/>
              <a:gd name="T7" fmla="*/ 2147483646 h 680483"/>
              <a:gd name="T8" fmla="*/ 2147483646 w 563526"/>
              <a:gd name="T9" fmla="*/ 2147483646 h 680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526" h="680483">
                <a:moveTo>
                  <a:pt x="0" y="0"/>
                </a:moveTo>
                <a:lnTo>
                  <a:pt x="0" y="372139"/>
                </a:lnTo>
                <a:lnTo>
                  <a:pt x="552893" y="382772"/>
                </a:lnTo>
                <a:lnTo>
                  <a:pt x="563526" y="680483"/>
                </a:ln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0" name="Freeform 85"/>
          <p:cNvSpPr>
            <a:spLocks/>
          </p:cNvSpPr>
          <p:nvPr/>
        </p:nvSpPr>
        <p:spPr bwMode="auto">
          <a:xfrm flipH="1">
            <a:off x="2230436" y="4025263"/>
            <a:ext cx="884239" cy="1246187"/>
          </a:xfrm>
          <a:custGeom>
            <a:avLst/>
            <a:gdLst>
              <a:gd name="T0" fmla="*/ 0 w 558522"/>
              <a:gd name="T1" fmla="*/ 0 h 680483"/>
              <a:gd name="T2" fmla="*/ 0 w 558522"/>
              <a:gd name="T3" fmla="*/ 2147483646 h 680483"/>
              <a:gd name="T4" fmla="*/ 2147483646 w 558522"/>
              <a:gd name="T5" fmla="*/ 2147483646 h 680483"/>
              <a:gd name="T6" fmla="*/ 2147483646 w 558522"/>
              <a:gd name="T7" fmla="*/ 2147483646 h 68048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8522" h="680483">
                <a:moveTo>
                  <a:pt x="0" y="0"/>
                </a:moveTo>
                <a:lnTo>
                  <a:pt x="0" y="372139"/>
                </a:lnTo>
                <a:lnTo>
                  <a:pt x="552893" y="382772"/>
                </a:lnTo>
                <a:cubicBezTo>
                  <a:pt x="556437" y="482009"/>
                  <a:pt x="565424" y="586796"/>
                  <a:pt x="548845" y="680483"/>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1" name="Freeform 86"/>
          <p:cNvSpPr>
            <a:spLocks/>
          </p:cNvSpPr>
          <p:nvPr/>
        </p:nvSpPr>
        <p:spPr bwMode="auto">
          <a:xfrm flipH="1">
            <a:off x="2325685" y="4234813"/>
            <a:ext cx="2643188" cy="1025525"/>
          </a:xfrm>
          <a:custGeom>
            <a:avLst/>
            <a:gdLst>
              <a:gd name="T0" fmla="*/ 0 w 563526"/>
              <a:gd name="T1" fmla="*/ 0 h 680483"/>
              <a:gd name="T2" fmla="*/ 0 w 563526"/>
              <a:gd name="T3" fmla="*/ 902127823 h 680483"/>
              <a:gd name="T4" fmla="*/ 2147483646 w 563526"/>
              <a:gd name="T5" fmla="*/ 945003666 h 680483"/>
              <a:gd name="T6" fmla="*/ 2147483646 w 563526"/>
              <a:gd name="T7" fmla="*/ 1649606566 h 680483"/>
              <a:gd name="T8" fmla="*/ 2147483646 w 563526"/>
              <a:gd name="T9" fmla="*/ 1649606566 h 680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526" h="680483">
                <a:moveTo>
                  <a:pt x="0" y="0"/>
                </a:moveTo>
                <a:lnTo>
                  <a:pt x="0" y="372139"/>
                </a:lnTo>
                <a:lnTo>
                  <a:pt x="561961" y="389826"/>
                </a:lnTo>
                <a:cubicBezTo>
                  <a:pt x="562483" y="486712"/>
                  <a:pt x="563265" y="632040"/>
                  <a:pt x="563526" y="680483"/>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2" name="Freeform 87"/>
          <p:cNvSpPr>
            <a:spLocks/>
          </p:cNvSpPr>
          <p:nvPr/>
        </p:nvSpPr>
        <p:spPr bwMode="auto">
          <a:xfrm flipH="1">
            <a:off x="2419350" y="4322126"/>
            <a:ext cx="3963987" cy="1027113"/>
          </a:xfrm>
          <a:custGeom>
            <a:avLst/>
            <a:gdLst>
              <a:gd name="T0" fmla="*/ 0 w 563526"/>
              <a:gd name="T1" fmla="*/ 0 h 680483"/>
              <a:gd name="T2" fmla="*/ 0 w 563526"/>
              <a:gd name="T3" fmla="*/ 927605168 h 680483"/>
              <a:gd name="T4" fmla="*/ 2147483646 w 563526"/>
              <a:gd name="T5" fmla="*/ 954109053 h 680483"/>
              <a:gd name="T6" fmla="*/ 2147483646 w 563526"/>
              <a:gd name="T7" fmla="*/ 1696192777 h 680483"/>
              <a:gd name="T8" fmla="*/ 2147483646 w 563526"/>
              <a:gd name="T9" fmla="*/ 1696192777 h 680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526" h="680483">
                <a:moveTo>
                  <a:pt x="0" y="0"/>
                </a:moveTo>
                <a:lnTo>
                  <a:pt x="0" y="372139"/>
                </a:lnTo>
                <a:lnTo>
                  <a:pt x="557382" y="382772"/>
                </a:lnTo>
                <a:lnTo>
                  <a:pt x="563526" y="680483"/>
                </a:ln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3" name="Freeform 92"/>
          <p:cNvSpPr>
            <a:spLocks/>
          </p:cNvSpPr>
          <p:nvPr/>
        </p:nvSpPr>
        <p:spPr bwMode="auto">
          <a:xfrm flipH="1">
            <a:off x="2468560" y="4049076"/>
            <a:ext cx="5346700" cy="1476375"/>
          </a:xfrm>
          <a:custGeom>
            <a:avLst/>
            <a:gdLst>
              <a:gd name="T0" fmla="*/ 2147483646 w 571653"/>
              <a:gd name="T1" fmla="*/ 0 h 979707"/>
              <a:gd name="T2" fmla="*/ 2147483646 w 571653"/>
              <a:gd name="T3" fmla="*/ 1567122774 h 979707"/>
              <a:gd name="T4" fmla="*/ 2147483646 w 571653"/>
              <a:gd name="T5" fmla="*/ 1524555805 h 979707"/>
              <a:gd name="T6" fmla="*/ 2147483646 w 571653"/>
              <a:gd name="T7" fmla="*/ 2147483646 h 979707"/>
              <a:gd name="T8" fmla="*/ 2147483646 w 571653"/>
              <a:gd name="T9" fmla="*/ 2147483646 h 9797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1653" h="979707">
                <a:moveTo>
                  <a:pt x="217" y="0"/>
                </a:moveTo>
                <a:cubicBezTo>
                  <a:pt x="-536" y="213389"/>
                  <a:pt x="970" y="433832"/>
                  <a:pt x="217" y="647221"/>
                </a:cubicBezTo>
                <a:lnTo>
                  <a:pt x="563249" y="629641"/>
                </a:lnTo>
                <a:cubicBezTo>
                  <a:pt x="565297" y="728878"/>
                  <a:pt x="562342" y="901244"/>
                  <a:pt x="563743" y="955565"/>
                </a:cubicBezTo>
                <a:cubicBezTo>
                  <a:pt x="565144" y="1009886"/>
                  <a:pt x="569016" y="955565"/>
                  <a:pt x="571653" y="955565"/>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4" name="Rectangle 8"/>
          <p:cNvSpPr>
            <a:spLocks noChangeArrowheads="1"/>
          </p:cNvSpPr>
          <p:nvPr/>
        </p:nvSpPr>
        <p:spPr bwMode="auto">
          <a:xfrm>
            <a:off x="704847" y="4353875"/>
            <a:ext cx="290512"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5" name="Rectangle 93"/>
          <p:cNvSpPr>
            <a:spLocks noChangeArrowheads="1"/>
          </p:cNvSpPr>
          <p:nvPr/>
        </p:nvSpPr>
        <p:spPr bwMode="auto">
          <a:xfrm>
            <a:off x="1457322" y="4465000"/>
            <a:ext cx="290512"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6" name="Rectangle 96"/>
          <p:cNvSpPr>
            <a:spLocks noChangeArrowheads="1"/>
          </p:cNvSpPr>
          <p:nvPr/>
        </p:nvSpPr>
        <p:spPr bwMode="auto">
          <a:xfrm>
            <a:off x="2946400" y="4442775"/>
            <a:ext cx="288925"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7" name="Rectangle 97"/>
          <p:cNvSpPr>
            <a:spLocks noChangeArrowheads="1"/>
          </p:cNvSpPr>
          <p:nvPr/>
        </p:nvSpPr>
        <p:spPr bwMode="auto">
          <a:xfrm>
            <a:off x="4799013" y="4544375"/>
            <a:ext cx="290513"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8" name="Rectangle 99"/>
          <p:cNvSpPr>
            <a:spLocks noChangeArrowheads="1"/>
          </p:cNvSpPr>
          <p:nvPr/>
        </p:nvSpPr>
        <p:spPr bwMode="auto">
          <a:xfrm>
            <a:off x="6235698" y="4615813"/>
            <a:ext cx="290512" cy="173037"/>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9" name="Rectangle 100"/>
          <p:cNvSpPr>
            <a:spLocks noChangeArrowheads="1"/>
          </p:cNvSpPr>
          <p:nvPr/>
        </p:nvSpPr>
        <p:spPr bwMode="auto">
          <a:xfrm>
            <a:off x="7642222" y="4736463"/>
            <a:ext cx="292100" cy="174625"/>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20" name="Rectangle 3"/>
          <p:cNvSpPr>
            <a:spLocks noChangeArrowheads="1"/>
          </p:cNvSpPr>
          <p:nvPr/>
        </p:nvSpPr>
        <p:spPr bwMode="auto">
          <a:xfrm>
            <a:off x="3011487" y="5244463"/>
            <a:ext cx="53879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defTabSz="914377">
              <a:defRPr/>
            </a:pPr>
            <a:r>
              <a:rPr lang="en-GB" altLang="en-US" sz="1200" b="0" i="1" dirty="0">
                <a:solidFill>
                  <a:srgbClr val="000000">
                    <a:lumMod val="50000"/>
                    <a:lumOff val="50000"/>
                  </a:srgbClr>
                </a:solidFill>
                <a:latin typeface="+mn-lt"/>
              </a:rPr>
              <a:t>e.g. Developer composes new app to address requirement from CMO</a:t>
            </a:r>
          </a:p>
          <a:p>
            <a:pPr defTabSz="914377">
              <a:defRPr/>
            </a:pPr>
            <a:endParaRPr lang="en-GB" altLang="en-US" sz="1200" b="0" i="1" dirty="0">
              <a:solidFill>
                <a:srgbClr val="000000"/>
              </a:solidFill>
              <a:latin typeface="+mn-lt"/>
            </a:endParaRPr>
          </a:p>
          <a:p>
            <a:pPr defTabSz="914377">
              <a:defRPr/>
            </a:pPr>
            <a:r>
              <a:rPr lang="en-GB" altLang="en-US" sz="1200" dirty="0">
                <a:solidFill>
                  <a:srgbClr val="83D1F5">
                    <a:lumMod val="50000"/>
                  </a:srgbClr>
                </a:solidFill>
                <a:latin typeface="+mn-lt"/>
              </a:rPr>
              <a:t>Mobile</a:t>
            </a:r>
            <a:r>
              <a:rPr lang="en-GB" altLang="en-US" sz="1200" dirty="0">
                <a:solidFill>
                  <a:srgbClr val="000000"/>
                </a:solidFill>
                <a:latin typeface="+mn-lt"/>
              </a:rPr>
              <a:t> </a:t>
            </a:r>
            <a:r>
              <a:rPr lang="en-GB" altLang="en-US" sz="1200" b="0" dirty="0">
                <a:solidFill>
                  <a:srgbClr val="000000"/>
                </a:solidFill>
                <a:latin typeface="+mn-lt"/>
              </a:rPr>
              <a:t>app</a:t>
            </a:r>
            <a:r>
              <a:rPr lang="en-GB" altLang="en-US" sz="1200" dirty="0">
                <a:solidFill>
                  <a:srgbClr val="000000"/>
                </a:solidFill>
                <a:latin typeface="+mn-lt"/>
              </a:rPr>
              <a:t> </a:t>
            </a:r>
            <a:r>
              <a:rPr lang="en-GB" altLang="en-US" sz="1200" b="0" dirty="0">
                <a:solidFill>
                  <a:srgbClr val="000000"/>
                </a:solidFill>
                <a:latin typeface="+mn-lt"/>
              </a:rPr>
              <a:t>drives increased retail sales by </a:t>
            </a:r>
            <a:r>
              <a:rPr lang="en-GB" altLang="en-US" sz="1200" dirty="0">
                <a:solidFill>
                  <a:srgbClr val="83D1F5">
                    <a:lumMod val="50000"/>
                  </a:srgbClr>
                </a:solidFill>
                <a:latin typeface="+mn-lt"/>
              </a:rPr>
              <a:t>analysis</a:t>
            </a:r>
            <a:r>
              <a:rPr lang="en-GB" altLang="en-US" sz="1200" b="0" dirty="0">
                <a:solidFill>
                  <a:srgbClr val="83D1F5">
                    <a:lumMod val="50000"/>
                  </a:srgbClr>
                </a:solidFill>
                <a:latin typeface="+mn-lt"/>
              </a:rPr>
              <a:t> </a:t>
            </a:r>
            <a:r>
              <a:rPr lang="en-GB" altLang="en-US" sz="1200" b="0" dirty="0">
                <a:solidFill>
                  <a:srgbClr val="000000"/>
                </a:solidFill>
                <a:latin typeface="+mn-lt"/>
              </a:rPr>
              <a:t>(</a:t>
            </a:r>
            <a:r>
              <a:rPr lang="en-GB" altLang="en-US" sz="1200" dirty="0">
                <a:solidFill>
                  <a:srgbClr val="83D1F5">
                    <a:lumMod val="50000"/>
                  </a:srgbClr>
                </a:solidFill>
                <a:latin typeface="+mn-lt"/>
              </a:rPr>
              <a:t>SaaS</a:t>
            </a:r>
            <a:r>
              <a:rPr lang="en-GB" altLang="en-US" sz="1200" b="0" dirty="0">
                <a:solidFill>
                  <a:srgbClr val="000000"/>
                </a:solidFill>
                <a:latin typeface="+mn-lt"/>
              </a:rPr>
              <a:t>)</a:t>
            </a:r>
            <a:r>
              <a:rPr lang="en-GB" altLang="en-US" sz="1200" b="0" dirty="0">
                <a:solidFill>
                  <a:srgbClr val="83D1F5">
                    <a:lumMod val="50000"/>
                  </a:srgbClr>
                </a:solidFill>
                <a:latin typeface="+mn-lt"/>
              </a:rPr>
              <a:t> </a:t>
            </a:r>
            <a:r>
              <a:rPr lang="en-GB" altLang="en-US" sz="1200" b="0" dirty="0">
                <a:solidFill>
                  <a:srgbClr val="000000"/>
                </a:solidFill>
                <a:latin typeface="+mn-lt"/>
              </a:rPr>
              <a:t>of purchase history (</a:t>
            </a:r>
            <a:r>
              <a:rPr lang="en-GB" altLang="en-US" sz="1200" dirty="0">
                <a:solidFill>
                  <a:srgbClr val="83D1F5">
                    <a:lumMod val="50000"/>
                  </a:srgbClr>
                </a:solidFill>
                <a:latin typeface="+mn-lt"/>
              </a:rPr>
              <a:t>on </a:t>
            </a:r>
            <a:r>
              <a:rPr lang="en-GB" altLang="en-US" sz="1200" dirty="0" err="1">
                <a:solidFill>
                  <a:srgbClr val="83D1F5">
                    <a:lumMod val="50000"/>
                  </a:srgbClr>
                </a:solidFill>
                <a:latin typeface="+mn-lt"/>
              </a:rPr>
              <a:t>prem</a:t>
            </a:r>
            <a:r>
              <a:rPr lang="en-GB" altLang="en-US" sz="1200" b="0" dirty="0">
                <a:solidFill>
                  <a:srgbClr val="000000"/>
                </a:solidFill>
                <a:latin typeface="+mn-lt"/>
              </a:rPr>
              <a:t>), shopping basket (</a:t>
            </a:r>
            <a:r>
              <a:rPr lang="en-GB" altLang="en-US" sz="1200" dirty="0">
                <a:solidFill>
                  <a:srgbClr val="83D1F5">
                    <a:lumMod val="50000"/>
                  </a:srgbClr>
                </a:solidFill>
                <a:latin typeface="+mn-lt"/>
              </a:rPr>
              <a:t>cloud</a:t>
            </a:r>
            <a:r>
              <a:rPr lang="en-GB" altLang="en-US" sz="1200" b="0" dirty="0">
                <a:solidFill>
                  <a:srgbClr val="000000"/>
                </a:solidFill>
                <a:latin typeface="+mn-lt"/>
              </a:rPr>
              <a:t>)</a:t>
            </a:r>
            <a:r>
              <a:rPr lang="en-GB" altLang="en-US" sz="1200" b="0" dirty="0">
                <a:solidFill>
                  <a:srgbClr val="83D1F5">
                    <a:lumMod val="50000"/>
                  </a:srgbClr>
                </a:solidFill>
                <a:latin typeface="+mn-lt"/>
              </a:rPr>
              <a:t> </a:t>
            </a:r>
            <a:r>
              <a:rPr lang="en-GB" altLang="en-US" sz="1200" b="0" dirty="0">
                <a:solidFill>
                  <a:srgbClr val="000000"/>
                </a:solidFill>
                <a:latin typeface="+mn-lt"/>
              </a:rPr>
              <a:t>and preferences of </a:t>
            </a:r>
            <a:r>
              <a:rPr lang="en-GB" altLang="en-US" sz="1200" dirty="0">
                <a:solidFill>
                  <a:srgbClr val="83D1F5">
                    <a:lumMod val="50000"/>
                  </a:srgbClr>
                </a:solidFill>
                <a:latin typeface="+mn-lt"/>
              </a:rPr>
              <a:t>social</a:t>
            </a:r>
            <a:r>
              <a:rPr lang="en-GB" altLang="en-US" sz="1200" dirty="0">
                <a:solidFill>
                  <a:srgbClr val="000000"/>
                </a:solidFill>
                <a:latin typeface="+mn-lt"/>
              </a:rPr>
              <a:t> </a:t>
            </a:r>
            <a:r>
              <a:rPr lang="en-GB" altLang="en-US" sz="1200" b="0" dirty="0">
                <a:solidFill>
                  <a:srgbClr val="000000"/>
                </a:solidFill>
                <a:latin typeface="+mn-lt"/>
              </a:rPr>
              <a:t>circle and sends </a:t>
            </a:r>
            <a:r>
              <a:rPr lang="en-GB" altLang="en-US" sz="1200" dirty="0">
                <a:solidFill>
                  <a:srgbClr val="83D1F5">
                    <a:lumMod val="50000"/>
                  </a:srgbClr>
                </a:solidFill>
                <a:latin typeface="+mn-lt"/>
              </a:rPr>
              <a:t>secure</a:t>
            </a:r>
            <a:r>
              <a:rPr lang="en-GB" altLang="en-US" sz="1200" b="0" dirty="0">
                <a:solidFill>
                  <a:srgbClr val="000000"/>
                </a:solidFill>
                <a:latin typeface="+mn-lt"/>
              </a:rPr>
              <a:t> personalised offers based on proximity to stores and vending machines (</a:t>
            </a:r>
            <a:r>
              <a:rPr lang="en-GB" altLang="en-US" sz="1200" dirty="0">
                <a:solidFill>
                  <a:srgbClr val="83D1F5">
                    <a:lumMod val="50000"/>
                  </a:srgbClr>
                </a:solidFill>
                <a:latin typeface="+mn-lt"/>
              </a:rPr>
              <a:t>Internet of Things</a:t>
            </a:r>
            <a:r>
              <a:rPr lang="en-GB" altLang="en-US" sz="1200" b="0" dirty="0">
                <a:solidFill>
                  <a:srgbClr val="000000"/>
                </a:solidFill>
                <a:latin typeface="+mn-lt"/>
              </a:rPr>
              <a:t>) </a:t>
            </a:r>
          </a:p>
        </p:txBody>
      </p:sp>
      <p:sp>
        <p:nvSpPr>
          <p:cNvPr id="121" name="Freeform 104"/>
          <p:cNvSpPr>
            <a:spLocks/>
          </p:cNvSpPr>
          <p:nvPr/>
        </p:nvSpPr>
        <p:spPr bwMode="auto">
          <a:xfrm>
            <a:off x="1095373" y="3788724"/>
            <a:ext cx="989012" cy="2230439"/>
          </a:xfrm>
          <a:custGeom>
            <a:avLst/>
            <a:gdLst>
              <a:gd name="T0" fmla="*/ 0 w 564313"/>
              <a:gd name="T1" fmla="*/ 0 h 839972"/>
              <a:gd name="T2" fmla="*/ 0 w 564313"/>
              <a:gd name="T3" fmla="*/ 2147483646 h 839972"/>
              <a:gd name="T4" fmla="*/ 2147483646 w 564313"/>
              <a:gd name="T5" fmla="*/ 2147483646 h 839972"/>
              <a:gd name="T6" fmla="*/ 2147483646 w 564313"/>
              <a:gd name="T7" fmla="*/ 2147483646 h 839972"/>
              <a:gd name="T8" fmla="*/ 2147483646 w 564313"/>
              <a:gd name="T9" fmla="*/ 2147483646 h 8399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4313" h="839972">
                <a:moveTo>
                  <a:pt x="0" y="0"/>
                </a:moveTo>
                <a:lnTo>
                  <a:pt x="0" y="372139"/>
                </a:lnTo>
                <a:lnTo>
                  <a:pt x="552893" y="382772"/>
                </a:lnTo>
                <a:cubicBezTo>
                  <a:pt x="556437" y="482009"/>
                  <a:pt x="561754" y="604283"/>
                  <a:pt x="563526" y="680483"/>
                </a:cubicBezTo>
                <a:cubicBezTo>
                  <a:pt x="565298" y="756683"/>
                  <a:pt x="563526" y="786809"/>
                  <a:pt x="563526" y="839972"/>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22" name="Rectangle 105"/>
          <p:cNvSpPr>
            <a:spLocks noChangeArrowheads="1"/>
          </p:cNvSpPr>
          <p:nvPr/>
        </p:nvSpPr>
        <p:spPr bwMode="auto">
          <a:xfrm>
            <a:off x="944562" y="4604700"/>
            <a:ext cx="290513"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pic>
        <p:nvPicPr>
          <p:cNvPr id="123" name="Picture 77" descr="http://4.bp.blogspot.com/-0k6kSZgCdLY/UYkl0XOiHqI/AAAAAAAANQ0/9_KjAojYpwo/s1600/phoneapp2.png"/>
          <p:cNvPicPr>
            <a:picLocks noChangeAspect="1" noChangeArrowheads="1"/>
          </p:cNvPicPr>
          <p:nvPr/>
        </p:nvPicPr>
        <p:blipFill rotWithShape="1">
          <a:blip r:embed="rId32" cstate="print">
            <a:duotone>
              <a:schemeClr val="accent2">
                <a:shade val="45000"/>
                <a:satMod val="135000"/>
              </a:schemeClr>
              <a:prstClr val="white"/>
            </a:duotone>
            <a:extLst>
              <a:ext uri="{28A0092B-C50C-407E-A947-70E740481C1C}">
                <a14:useLocalDpi xmlns:a14="http://schemas.microsoft.com/office/drawing/2010/main" val="0"/>
              </a:ext>
            </a:extLst>
          </a:blip>
          <a:srcRect l="9370" b="12933"/>
          <a:stretch/>
        </p:blipFill>
        <p:spPr bwMode="auto">
          <a:xfrm>
            <a:off x="1451241" y="5067471"/>
            <a:ext cx="1369411" cy="1714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28967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altLang="en-US" sz="2400" b="1" dirty="0" smtClean="0">
                <a:solidFill>
                  <a:srgbClr val="002060"/>
                </a:solidFill>
                <a:effectLst>
                  <a:outerShdw blurRad="38100" dist="38100" dir="2700000" algn="tl">
                    <a:srgbClr val="C0C0C0"/>
                  </a:outerShdw>
                </a:effectLst>
              </a:rPr>
              <a:t>Open Android Studio </a:t>
            </a:r>
            <a:r>
              <a:rPr lang="en-US" altLang="en-US" sz="2400" b="1" dirty="0" smtClean="0">
                <a:solidFill>
                  <a:srgbClr val="002060"/>
                </a:solidFill>
                <a:effectLst>
                  <a:outerShdw blurRad="38100" dist="38100" dir="2700000" algn="tl">
                    <a:srgbClr val="C0C0C0"/>
                  </a:outerShdw>
                </a:effectLst>
                <a:sym typeface="Wingdings"/>
              </a:rPr>
              <a:t> Start New Project</a:t>
            </a:r>
            <a:r>
              <a:rPr lang="en-US" sz="2400" dirty="0"/>
              <a:t/>
            </a:r>
            <a:br>
              <a:rPr lang="en-US" sz="2400" dirty="0"/>
            </a:br>
            <a:endParaRPr lang="en-US" sz="2400" dirty="0"/>
          </a:p>
        </p:txBody>
      </p:sp>
      <p:pic>
        <p:nvPicPr>
          <p:cNvPr id="6" name="Picture 5"/>
          <p:cNvPicPr>
            <a:picLocks noChangeAspect="1"/>
          </p:cNvPicPr>
          <p:nvPr/>
        </p:nvPicPr>
        <p:blipFill>
          <a:blip r:embed="rId2"/>
          <a:stretch>
            <a:fillRect/>
          </a:stretch>
        </p:blipFill>
        <p:spPr>
          <a:xfrm>
            <a:off x="457200" y="1524000"/>
            <a:ext cx="7772400" cy="3276600"/>
          </a:xfrm>
          <a:prstGeom prst="rect">
            <a:avLst/>
          </a:prstGeom>
        </p:spPr>
      </p:pic>
    </p:spTree>
    <p:extLst>
      <p:ext uri="{BB962C8B-B14F-4D97-AF65-F5344CB8AC3E}">
        <p14:creationId xmlns:p14="http://schemas.microsoft.com/office/powerpoint/2010/main" val="1244155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altLang="en-US" sz="2400" b="1" dirty="0" smtClean="0">
                <a:solidFill>
                  <a:srgbClr val="002060"/>
                </a:solidFill>
                <a:effectLst>
                  <a:outerShdw blurRad="38100" dist="38100" dir="2700000" algn="tl">
                    <a:srgbClr val="C0C0C0"/>
                  </a:outerShdw>
                </a:effectLst>
              </a:rPr>
              <a:t>Configure Android Project </a:t>
            </a:r>
            <a:r>
              <a:rPr lang="en-US" altLang="en-US" sz="2400" b="1" dirty="0" smtClean="0">
                <a:solidFill>
                  <a:srgbClr val="002060"/>
                </a:solidFill>
                <a:effectLst>
                  <a:outerShdw blurRad="38100" dist="38100" dir="2700000" algn="tl">
                    <a:srgbClr val="C0C0C0"/>
                  </a:outerShdw>
                </a:effectLst>
                <a:sym typeface="Wingdings"/>
              </a:rPr>
              <a:t> Name your App</a:t>
            </a:r>
            <a:endParaRPr lang="en-US" sz="2400" dirty="0"/>
          </a:p>
        </p:txBody>
      </p:sp>
      <p:pic>
        <p:nvPicPr>
          <p:cNvPr id="3" name="Picture 2"/>
          <p:cNvPicPr>
            <a:picLocks noChangeAspect="1"/>
          </p:cNvPicPr>
          <p:nvPr/>
        </p:nvPicPr>
        <p:blipFill>
          <a:blip r:embed="rId2"/>
          <a:stretch>
            <a:fillRect/>
          </a:stretch>
        </p:blipFill>
        <p:spPr>
          <a:xfrm>
            <a:off x="457200" y="1371600"/>
            <a:ext cx="6019800" cy="5105400"/>
          </a:xfrm>
          <a:prstGeom prst="rect">
            <a:avLst/>
          </a:prstGeom>
        </p:spPr>
      </p:pic>
    </p:spTree>
    <p:extLst>
      <p:ext uri="{BB962C8B-B14F-4D97-AF65-F5344CB8AC3E}">
        <p14:creationId xmlns:p14="http://schemas.microsoft.com/office/powerpoint/2010/main" val="1872823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altLang="en-US" sz="2400" b="1" dirty="0" smtClean="0">
                <a:solidFill>
                  <a:srgbClr val="002060"/>
                </a:solidFill>
                <a:effectLst>
                  <a:outerShdw blurRad="38100" dist="38100" dir="2700000" algn="tl">
                    <a:srgbClr val="C0C0C0"/>
                  </a:outerShdw>
                </a:effectLst>
              </a:rPr>
              <a:t>Select an Android SDK for your app to use</a:t>
            </a:r>
            <a:endParaRPr lang="en-US" sz="2400" dirty="0"/>
          </a:p>
        </p:txBody>
      </p:sp>
      <p:pic>
        <p:nvPicPr>
          <p:cNvPr id="4" name="Picture 3"/>
          <p:cNvPicPr>
            <a:picLocks noChangeAspect="1"/>
          </p:cNvPicPr>
          <p:nvPr/>
        </p:nvPicPr>
        <p:blipFill>
          <a:blip r:embed="rId2"/>
          <a:stretch>
            <a:fillRect/>
          </a:stretch>
        </p:blipFill>
        <p:spPr>
          <a:xfrm>
            <a:off x="274603" y="1219200"/>
            <a:ext cx="6583397" cy="5334000"/>
          </a:xfrm>
          <a:prstGeom prst="rect">
            <a:avLst/>
          </a:prstGeom>
        </p:spPr>
      </p:pic>
    </p:spTree>
    <p:extLst>
      <p:ext uri="{BB962C8B-B14F-4D97-AF65-F5344CB8AC3E}">
        <p14:creationId xmlns:p14="http://schemas.microsoft.com/office/powerpoint/2010/main" val="1965457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sz="2400" b="1" dirty="0" smtClean="0">
                <a:solidFill>
                  <a:srgbClr val="002060"/>
                </a:solidFill>
                <a:effectLst>
                  <a:outerShdw blurRad="38100" dist="38100" dir="2700000" algn="tl">
                    <a:srgbClr val="C0C0C0"/>
                  </a:outerShdw>
                </a:effectLst>
              </a:rPr>
              <a:t>Add an Activity to your App</a:t>
            </a:r>
            <a:endParaRPr lang="en-US" sz="2400" dirty="0"/>
          </a:p>
        </p:txBody>
      </p:sp>
      <p:pic>
        <p:nvPicPr>
          <p:cNvPr id="4" name="Picture 3"/>
          <p:cNvPicPr>
            <a:picLocks noChangeAspect="1"/>
          </p:cNvPicPr>
          <p:nvPr/>
        </p:nvPicPr>
        <p:blipFill>
          <a:blip r:embed="rId2"/>
          <a:stretch>
            <a:fillRect/>
          </a:stretch>
        </p:blipFill>
        <p:spPr>
          <a:xfrm>
            <a:off x="274603" y="1295400"/>
            <a:ext cx="6583397" cy="5334000"/>
          </a:xfrm>
          <a:prstGeom prst="rect">
            <a:avLst/>
          </a:prstGeom>
        </p:spPr>
      </p:pic>
    </p:spTree>
    <p:extLst>
      <p:ext uri="{BB962C8B-B14F-4D97-AF65-F5344CB8AC3E}">
        <p14:creationId xmlns:p14="http://schemas.microsoft.com/office/powerpoint/2010/main" val="674766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sz="2400" b="1" dirty="0" smtClean="0">
                <a:solidFill>
                  <a:srgbClr val="002060"/>
                </a:solidFill>
                <a:effectLst>
                  <a:outerShdw blurRad="38100" dist="38100" dir="2700000" algn="tl">
                    <a:srgbClr val="C0C0C0"/>
                  </a:outerShdw>
                </a:effectLst>
              </a:rPr>
              <a:t>Create Main Activity – Name the Activity</a:t>
            </a:r>
            <a:endParaRPr lang="en-US" sz="2400" dirty="0"/>
          </a:p>
        </p:txBody>
      </p:sp>
      <p:pic>
        <p:nvPicPr>
          <p:cNvPr id="3" name="Picture 2"/>
          <p:cNvPicPr>
            <a:picLocks noChangeAspect="1"/>
          </p:cNvPicPr>
          <p:nvPr/>
        </p:nvPicPr>
        <p:blipFill>
          <a:blip r:embed="rId2"/>
          <a:stretch>
            <a:fillRect/>
          </a:stretch>
        </p:blipFill>
        <p:spPr>
          <a:xfrm>
            <a:off x="274603" y="1282700"/>
            <a:ext cx="6354797" cy="5270500"/>
          </a:xfrm>
          <a:prstGeom prst="rect">
            <a:avLst/>
          </a:prstGeom>
        </p:spPr>
      </p:pic>
    </p:spTree>
    <p:extLst>
      <p:ext uri="{BB962C8B-B14F-4D97-AF65-F5344CB8AC3E}">
        <p14:creationId xmlns:p14="http://schemas.microsoft.com/office/powerpoint/2010/main" val="1924147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85800"/>
            <a:ext cx="8540827" cy="427038"/>
          </a:xfrm>
        </p:spPr>
        <p:txBody>
          <a:bodyPr/>
          <a:lstStyle/>
          <a:p>
            <a:r>
              <a:rPr lang="en-US" sz="2400" b="1" dirty="0" smtClean="0">
                <a:solidFill>
                  <a:srgbClr val="002060"/>
                </a:solidFill>
                <a:effectLst>
                  <a:outerShdw blurRad="38100" dist="38100" dir="2700000" algn="tl">
                    <a:srgbClr val="C0C0C0"/>
                  </a:outerShdw>
                </a:effectLst>
              </a:rPr>
              <a:t> Launch the App</a:t>
            </a:r>
            <a:endParaRPr lang="en-US" sz="2400" dirty="0"/>
          </a:p>
        </p:txBody>
      </p:sp>
      <p:pic>
        <p:nvPicPr>
          <p:cNvPr id="5" name="Picture 4"/>
          <p:cNvPicPr>
            <a:picLocks noChangeAspect="1"/>
          </p:cNvPicPr>
          <p:nvPr/>
        </p:nvPicPr>
        <p:blipFill>
          <a:blip r:embed="rId2"/>
          <a:stretch>
            <a:fillRect/>
          </a:stretch>
        </p:blipFill>
        <p:spPr>
          <a:xfrm>
            <a:off x="274603" y="1219200"/>
            <a:ext cx="8540828" cy="5638800"/>
          </a:xfrm>
          <a:prstGeom prst="rect">
            <a:avLst/>
          </a:prstGeom>
        </p:spPr>
      </p:pic>
    </p:spTree>
    <p:extLst>
      <p:ext uri="{BB962C8B-B14F-4D97-AF65-F5344CB8AC3E}">
        <p14:creationId xmlns:p14="http://schemas.microsoft.com/office/powerpoint/2010/main" val="12129199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85800"/>
            <a:ext cx="8540827" cy="427038"/>
          </a:xfrm>
        </p:spPr>
        <p:txBody>
          <a:bodyPr/>
          <a:lstStyle/>
          <a:p>
            <a:r>
              <a:rPr lang="en-US" sz="2400" b="1" dirty="0" smtClean="0">
                <a:solidFill>
                  <a:srgbClr val="002060"/>
                </a:solidFill>
                <a:effectLst>
                  <a:outerShdw blurRad="38100" dist="38100" dir="2700000" algn="tl">
                    <a:srgbClr val="C0C0C0"/>
                  </a:outerShdw>
                </a:effectLst>
              </a:rPr>
              <a:t> Success!!! Yahoo!!</a:t>
            </a:r>
            <a:endParaRPr lang="en-US" sz="2400" dirty="0"/>
          </a:p>
        </p:txBody>
      </p:sp>
      <p:pic>
        <p:nvPicPr>
          <p:cNvPr id="3" name="Picture 2"/>
          <p:cNvPicPr>
            <a:picLocks noChangeAspect="1"/>
          </p:cNvPicPr>
          <p:nvPr/>
        </p:nvPicPr>
        <p:blipFill>
          <a:blip r:embed="rId2"/>
          <a:stretch>
            <a:fillRect/>
          </a:stretch>
        </p:blipFill>
        <p:spPr>
          <a:xfrm>
            <a:off x="304799" y="1219200"/>
            <a:ext cx="8388427" cy="5257800"/>
          </a:xfrm>
          <a:prstGeom prst="rect">
            <a:avLst/>
          </a:prstGeom>
          <a:ln>
            <a:solidFill>
              <a:schemeClr val="accent1"/>
            </a:solidFill>
          </a:ln>
        </p:spPr>
      </p:pic>
      <p:sp>
        <p:nvSpPr>
          <p:cNvPr id="6" name="Oval 5"/>
          <p:cNvSpPr/>
          <p:nvPr/>
        </p:nvSpPr>
        <p:spPr bwMode="auto">
          <a:xfrm>
            <a:off x="2590800" y="1206500"/>
            <a:ext cx="762000" cy="228600"/>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0749395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Lab2 – Add Code to Your App</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9766311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85800" y="1600200"/>
            <a:ext cx="3592830" cy="4491038"/>
          </a:xfrm>
          <a:prstGeom prst="rect">
            <a:avLst/>
          </a:prstGeom>
        </p:spPr>
      </p:pic>
      <p:sp>
        <p:nvSpPr>
          <p:cNvPr id="5" name="Title 1"/>
          <p:cNvSpPr>
            <a:spLocks noGrp="1"/>
          </p:cNvSpPr>
          <p:nvPr>
            <p:ph type="title"/>
          </p:nvPr>
        </p:nvSpPr>
        <p:spPr>
          <a:xfrm>
            <a:off x="304800" y="685800"/>
            <a:ext cx="8388427" cy="427038"/>
          </a:xfrm>
        </p:spPr>
        <p:txBody>
          <a:bodyPr/>
          <a:lstStyle/>
          <a:p>
            <a:r>
              <a:rPr lang="en-US" sz="2400" b="1" dirty="0" smtClean="0">
                <a:solidFill>
                  <a:srgbClr val="002060"/>
                </a:solidFill>
                <a:effectLst>
                  <a:outerShdw blurRad="38100" dist="38100" dir="2700000" algn="tl">
                    <a:srgbClr val="C0C0C0"/>
                  </a:outerShdw>
                </a:effectLst>
              </a:rPr>
              <a:t> Open </a:t>
            </a:r>
            <a:r>
              <a:rPr lang="en-US" sz="2400" b="1" dirty="0" err="1" smtClean="0">
                <a:solidFill>
                  <a:srgbClr val="002060"/>
                </a:solidFill>
                <a:effectLst>
                  <a:outerShdw blurRad="38100" dist="38100" dir="2700000" algn="tl">
                    <a:srgbClr val="C0C0C0"/>
                  </a:outerShdw>
                </a:effectLst>
              </a:rPr>
              <a:t>HelloWorld</a:t>
            </a:r>
            <a:r>
              <a:rPr lang="en-US" sz="2400" b="1" dirty="0" smtClean="0">
                <a:solidFill>
                  <a:srgbClr val="002060"/>
                </a:solidFill>
                <a:effectLst>
                  <a:outerShdw blurRad="38100" dist="38100" dir="2700000" algn="tl">
                    <a:srgbClr val="C0C0C0"/>
                  </a:outerShdw>
                </a:effectLst>
              </a:rPr>
              <a:t> Project </a:t>
            </a:r>
            <a:r>
              <a:rPr lang="en-US" sz="2400" b="1" dirty="0" smtClean="0">
                <a:solidFill>
                  <a:srgbClr val="002060"/>
                </a:solidFill>
                <a:effectLst>
                  <a:outerShdw blurRad="38100" dist="38100" dir="2700000" algn="tl">
                    <a:srgbClr val="C0C0C0"/>
                  </a:outerShdw>
                </a:effectLst>
                <a:sym typeface="Wingdings"/>
              </a:rPr>
              <a:t> Java  </a:t>
            </a:r>
            <a:r>
              <a:rPr lang="en-US" sz="2400" b="1" dirty="0" err="1" smtClean="0">
                <a:solidFill>
                  <a:srgbClr val="002060"/>
                </a:solidFill>
                <a:effectLst>
                  <a:outerShdw blurRad="38100" dist="38100" dir="2700000" algn="tl">
                    <a:srgbClr val="C0C0C0"/>
                  </a:outerShdw>
                </a:effectLst>
                <a:sym typeface="Wingdings"/>
              </a:rPr>
              <a:t>MainActivity.java</a:t>
            </a:r>
            <a:endParaRPr lang="en-US" sz="2400" dirty="0"/>
          </a:p>
        </p:txBody>
      </p:sp>
    </p:spTree>
    <p:extLst>
      <p:ext uri="{BB962C8B-B14F-4D97-AF65-F5344CB8AC3E}">
        <p14:creationId xmlns:p14="http://schemas.microsoft.com/office/powerpoint/2010/main" val="3768542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04800" y="685800"/>
            <a:ext cx="8388427" cy="427038"/>
          </a:xfrm>
        </p:spPr>
        <p:txBody>
          <a:bodyPr/>
          <a:lstStyle/>
          <a:p>
            <a:r>
              <a:rPr lang="en-US" sz="2400" b="1" dirty="0" err="1" smtClean="0">
                <a:solidFill>
                  <a:srgbClr val="002060"/>
                </a:solidFill>
                <a:effectLst>
                  <a:outerShdw blurRad="38100" dist="38100" dir="2700000" algn="tl">
                    <a:srgbClr val="C0C0C0"/>
                  </a:outerShdw>
                </a:effectLst>
                <a:sym typeface="Wingdings"/>
              </a:rPr>
              <a:t>MainActivity.java</a:t>
            </a:r>
            <a:endParaRPr lang="en-US" sz="2400" dirty="0"/>
          </a:p>
        </p:txBody>
      </p:sp>
      <p:pic>
        <p:nvPicPr>
          <p:cNvPr id="6" name="Content Placeholder 5" descr="Screenshot - 9_1_2015 , 1_33_28 PM 002.png"/>
          <p:cNvPicPr>
            <a:picLocks noGrp="1" noChangeAspect="1"/>
          </p:cNvPicPr>
          <p:nvPr isPhoto="1">
            <p:ph idx="1"/>
          </p:nvPr>
        </p:nvPicPr>
        <p:blipFill>
          <a:blip r:embed="rId2" cstate="print"/>
          <a:srcRect l="21116" t="10183" r="47417" b="51482"/>
          <a:stretch>
            <a:fillRect/>
          </a:stretch>
        </p:blipFill>
        <p:spPr bwMode="auto">
          <a:xfrm>
            <a:off x="457200" y="1524000"/>
            <a:ext cx="6400800" cy="4343400"/>
          </a:xfrm>
          <a:prstGeom prst="rect">
            <a:avLst/>
          </a:prstGeom>
          <a:noFill/>
          <a:ln w="9525">
            <a:noFill/>
            <a:miter lim="800000"/>
            <a:headEnd/>
            <a:tailEnd/>
          </a:ln>
        </p:spPr>
      </p:pic>
    </p:spTree>
    <p:extLst>
      <p:ext uri="{BB962C8B-B14F-4D97-AF65-F5344CB8AC3E}">
        <p14:creationId xmlns:p14="http://schemas.microsoft.com/office/powerpoint/2010/main" val="1782043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1903" y="1143000"/>
            <a:ext cx="8553527" cy="5562600"/>
          </a:xfrm>
        </p:spPr>
        <p:txBody>
          <a:bodyPr/>
          <a:lstStyle/>
          <a:p>
            <a:r>
              <a:rPr lang="en-US" sz="2000" dirty="0"/>
              <a:t>A software stack for mobile devices that includes</a:t>
            </a:r>
          </a:p>
          <a:p>
            <a:pPr lvl="1"/>
            <a:endParaRPr lang="en-US" sz="2000" dirty="0" smtClean="0"/>
          </a:p>
          <a:p>
            <a:pPr lvl="1"/>
            <a:r>
              <a:rPr lang="en-US" sz="2000" dirty="0" smtClean="0"/>
              <a:t>An </a:t>
            </a:r>
            <a:r>
              <a:rPr lang="en-US" sz="2000" dirty="0"/>
              <a:t>operating system</a:t>
            </a:r>
          </a:p>
          <a:p>
            <a:pPr lvl="1"/>
            <a:r>
              <a:rPr lang="en-US" sz="2000" dirty="0" smtClean="0"/>
              <a:t>Middleware</a:t>
            </a:r>
            <a:endParaRPr lang="en-US" sz="2000" dirty="0"/>
          </a:p>
          <a:p>
            <a:pPr lvl="1"/>
            <a:r>
              <a:rPr lang="en-US" sz="2000" dirty="0" smtClean="0"/>
              <a:t>Key </a:t>
            </a:r>
            <a:r>
              <a:rPr lang="en-US" sz="2000" dirty="0"/>
              <a:t>Applications</a:t>
            </a:r>
          </a:p>
          <a:p>
            <a:endParaRPr lang="en-US" sz="2000" dirty="0" smtClean="0"/>
          </a:p>
          <a:p>
            <a:r>
              <a:rPr lang="en-US" sz="2000" dirty="0" smtClean="0"/>
              <a:t>Uses </a:t>
            </a:r>
            <a:r>
              <a:rPr lang="en-US" sz="2000" dirty="0"/>
              <a:t>Linux to provide core system services</a:t>
            </a:r>
          </a:p>
          <a:p>
            <a:pPr lvl="1"/>
            <a:endParaRPr lang="en-US" sz="2000" dirty="0" smtClean="0"/>
          </a:p>
          <a:p>
            <a:pPr lvl="1"/>
            <a:r>
              <a:rPr lang="en-US" sz="2000" dirty="0" smtClean="0"/>
              <a:t>Security</a:t>
            </a:r>
            <a:endParaRPr lang="en-US" sz="2000" dirty="0"/>
          </a:p>
          <a:p>
            <a:pPr lvl="1"/>
            <a:r>
              <a:rPr lang="en-US" sz="2000" dirty="0" smtClean="0"/>
              <a:t>Memory </a:t>
            </a:r>
            <a:r>
              <a:rPr lang="en-US" sz="2000" dirty="0"/>
              <a:t>management</a:t>
            </a:r>
          </a:p>
          <a:p>
            <a:pPr lvl="1"/>
            <a:r>
              <a:rPr lang="en-US" sz="2000" dirty="0" smtClean="0"/>
              <a:t>Process </a:t>
            </a:r>
            <a:r>
              <a:rPr lang="en-US" sz="2000" dirty="0"/>
              <a:t>management</a:t>
            </a:r>
          </a:p>
          <a:p>
            <a:pPr lvl="1"/>
            <a:r>
              <a:rPr lang="en-US" sz="2000" dirty="0" smtClean="0"/>
              <a:t>Power </a:t>
            </a:r>
            <a:r>
              <a:rPr lang="en-US" sz="2000" dirty="0"/>
              <a:t>management</a:t>
            </a:r>
          </a:p>
          <a:p>
            <a:pPr lvl="1"/>
            <a:r>
              <a:rPr lang="en-US" sz="2000" dirty="0" smtClean="0"/>
              <a:t>Hardware </a:t>
            </a:r>
            <a:r>
              <a:rPr lang="en-US" sz="2000" dirty="0"/>
              <a:t>drivers</a:t>
            </a:r>
          </a:p>
          <a:p>
            <a:pPr marL="79762" indent="0">
              <a:buNone/>
            </a:pPr>
            <a:endParaRPr lang="en-US" dirty="0"/>
          </a:p>
        </p:txBody>
      </p:sp>
      <p:sp>
        <p:nvSpPr>
          <p:cNvPr id="4"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What is Android?</a:t>
            </a:r>
            <a:endParaRPr lang="en-US" altLang="en-US" sz="2800" b="1" dirty="0">
              <a:solidFill>
                <a:srgbClr val="002060"/>
              </a:solidFill>
              <a:effectLst>
                <a:outerShdw blurRad="38100" dist="38100" dir="2700000" algn="tl">
                  <a:srgbClr val="C0C0C0"/>
                </a:outerShdw>
              </a:effectLst>
            </a:endParaRPr>
          </a:p>
        </p:txBody>
      </p:sp>
    </p:spTree>
    <p:extLst>
      <p:ext uri="{BB962C8B-B14F-4D97-AF65-F5344CB8AC3E}">
        <p14:creationId xmlns:p14="http://schemas.microsoft.com/office/powerpoint/2010/main" val="1390598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Update </a:t>
            </a:r>
            <a:r>
              <a:rPr lang="en-US" sz="2400" b="1" dirty="0" err="1" smtClean="0">
                <a:solidFill>
                  <a:srgbClr val="002060"/>
                </a:solidFill>
                <a:effectLst>
                  <a:outerShdw blurRad="38100" dist="38100" dir="2700000" algn="tl">
                    <a:srgbClr val="C0C0C0"/>
                  </a:outerShdw>
                </a:effectLst>
                <a:sym typeface="Wingdings"/>
              </a:rPr>
              <a:t>MainActivity.java</a:t>
            </a:r>
            <a:endParaRPr lang="en-US" sz="2400" dirty="0"/>
          </a:p>
        </p:txBody>
      </p:sp>
      <p:sp>
        <p:nvSpPr>
          <p:cNvPr id="6" name="Content Placeholder 2"/>
          <p:cNvSpPr>
            <a:spLocks noGrp="1"/>
          </p:cNvSpPr>
          <p:nvPr>
            <p:ph idx="1"/>
          </p:nvPr>
        </p:nvSpPr>
        <p:spPr>
          <a:xfrm>
            <a:off x="261903" y="1524000"/>
            <a:ext cx="8553527" cy="4840288"/>
          </a:xfrm>
        </p:spPr>
        <p:txBody>
          <a:bodyPr rtlCol="0">
            <a:normAutofit/>
          </a:bodyPr>
          <a:lstStyle/>
          <a:p>
            <a:pPr fontAlgn="auto">
              <a:spcAft>
                <a:spcPts val="0"/>
              </a:spcAft>
              <a:buFont typeface="Arial" pitchFamily="34" charset="0"/>
              <a:buChar char="•"/>
              <a:defRPr/>
            </a:pPr>
            <a:r>
              <a:rPr lang="en-US" sz="2400" dirty="0" smtClean="0"/>
              <a:t>Add</a:t>
            </a:r>
            <a:br>
              <a:rPr lang="en-US" sz="2400" dirty="0" smtClean="0"/>
            </a:br>
            <a:r>
              <a:rPr lang="en-US" sz="2400" dirty="0" smtClean="0">
                <a:solidFill>
                  <a:srgbClr val="00B050"/>
                </a:solidFill>
              </a:rPr>
              <a:t>import </a:t>
            </a:r>
            <a:r>
              <a:rPr lang="en-US" sz="2400" dirty="0" err="1" smtClean="0">
                <a:solidFill>
                  <a:srgbClr val="00B050"/>
                </a:solidFill>
              </a:rPr>
              <a:t>android.widget.TextView</a:t>
            </a:r>
            <a:r>
              <a:rPr lang="en-US" sz="2400" dirty="0" smtClean="0">
                <a:solidFill>
                  <a:srgbClr val="00B050"/>
                </a:solidFill>
              </a:rPr>
              <a:t>;</a:t>
            </a:r>
          </a:p>
          <a:p>
            <a:pPr fontAlgn="auto">
              <a:spcAft>
                <a:spcPts val="0"/>
              </a:spcAft>
              <a:buFont typeface="Arial" pitchFamily="34" charset="0"/>
              <a:buChar char="•"/>
              <a:defRPr/>
            </a:pPr>
            <a:endParaRPr lang="en-US" sz="2400" dirty="0" smtClean="0"/>
          </a:p>
          <a:p>
            <a:pPr fontAlgn="auto">
              <a:spcAft>
                <a:spcPts val="0"/>
              </a:spcAft>
              <a:buFont typeface="Arial" pitchFamily="34" charset="0"/>
              <a:buChar char="•"/>
              <a:defRPr/>
            </a:pPr>
            <a:r>
              <a:rPr lang="en-US" sz="2400" dirty="0" smtClean="0"/>
              <a:t>In the </a:t>
            </a:r>
            <a:r>
              <a:rPr lang="en-US" sz="2400" dirty="0" err="1" smtClean="0"/>
              <a:t>OnCreate</a:t>
            </a:r>
            <a:r>
              <a:rPr lang="en-US" sz="2400" dirty="0" smtClean="0"/>
              <a:t> Method </a:t>
            </a:r>
          </a:p>
          <a:p>
            <a:pPr marL="914400" lvl="1" indent="-514350" fontAlgn="auto">
              <a:spcAft>
                <a:spcPts val="0"/>
              </a:spcAft>
              <a:buFont typeface="+mj-lt"/>
              <a:buAutoNum type="arabicPeriod"/>
              <a:defRPr/>
            </a:pPr>
            <a:r>
              <a:rPr lang="en-US" sz="2400" dirty="0" smtClean="0"/>
              <a:t> Comment out THIS  LINE </a:t>
            </a:r>
            <a:br>
              <a:rPr lang="en-US" sz="2400" dirty="0" smtClean="0"/>
            </a:br>
            <a:r>
              <a:rPr lang="en-US" sz="2400" dirty="0" smtClean="0">
                <a:solidFill>
                  <a:srgbClr val="00B050"/>
                </a:solidFill>
              </a:rPr>
              <a:t>// </a:t>
            </a:r>
            <a:r>
              <a:rPr lang="en-US" sz="2400" dirty="0" err="1" smtClean="0">
                <a:solidFill>
                  <a:srgbClr val="00B050"/>
                </a:solidFill>
              </a:rPr>
              <a:t>setContentView</a:t>
            </a:r>
            <a:r>
              <a:rPr lang="en-US" sz="2400" dirty="0" smtClean="0">
                <a:solidFill>
                  <a:srgbClr val="00B050"/>
                </a:solidFill>
              </a:rPr>
              <a:t>(</a:t>
            </a:r>
            <a:r>
              <a:rPr lang="en-US" sz="2400" dirty="0" err="1" smtClean="0">
                <a:solidFill>
                  <a:srgbClr val="00B050"/>
                </a:solidFill>
              </a:rPr>
              <a:t>R.layout.activity_main</a:t>
            </a:r>
            <a:r>
              <a:rPr lang="en-US" sz="2400" dirty="0" smtClean="0">
                <a:solidFill>
                  <a:srgbClr val="00B050"/>
                </a:solidFill>
              </a:rPr>
              <a:t>);</a:t>
            </a:r>
          </a:p>
          <a:p>
            <a:pPr marL="914400" lvl="1" indent="-514350" fontAlgn="auto">
              <a:spcAft>
                <a:spcPts val="0"/>
              </a:spcAft>
              <a:buFont typeface="+mj-lt"/>
              <a:buAutoNum type="arabicPeriod"/>
              <a:defRPr/>
            </a:pPr>
            <a:endParaRPr lang="en-US" sz="2400" dirty="0" smtClean="0"/>
          </a:p>
          <a:p>
            <a:pPr marL="914400" lvl="1" indent="-514350" fontAlgn="auto">
              <a:spcAft>
                <a:spcPts val="0"/>
              </a:spcAft>
              <a:buFont typeface="+mj-lt"/>
              <a:buAutoNum type="arabicPeriod"/>
              <a:defRPr/>
            </a:pPr>
            <a:r>
              <a:rPr lang="en-US" sz="2400" dirty="0" smtClean="0"/>
              <a:t>Add the lines</a:t>
            </a:r>
          </a:p>
          <a:p>
            <a:pPr marL="723856" lvl="2" indent="0" fontAlgn="auto">
              <a:spcAft>
                <a:spcPts val="0"/>
              </a:spcAft>
              <a:buNone/>
              <a:defRPr/>
            </a:pPr>
            <a:r>
              <a:rPr lang="en-US" sz="2400" dirty="0" smtClean="0"/>
              <a:t>	</a:t>
            </a:r>
            <a:r>
              <a:rPr lang="en-US" sz="2400" dirty="0" err="1" smtClean="0">
                <a:solidFill>
                  <a:srgbClr val="00B050"/>
                </a:solidFill>
              </a:rPr>
              <a:t>TextView</a:t>
            </a:r>
            <a:r>
              <a:rPr lang="en-US" sz="2400" dirty="0" smtClean="0">
                <a:solidFill>
                  <a:srgbClr val="00B050"/>
                </a:solidFill>
              </a:rPr>
              <a:t> </a:t>
            </a:r>
            <a:r>
              <a:rPr lang="en-US" sz="2400" dirty="0" err="1" smtClean="0">
                <a:solidFill>
                  <a:srgbClr val="00B050"/>
                </a:solidFill>
              </a:rPr>
              <a:t>textView</a:t>
            </a:r>
            <a:r>
              <a:rPr lang="en-US" sz="2400" dirty="0" smtClean="0">
                <a:solidFill>
                  <a:srgbClr val="00B050"/>
                </a:solidFill>
              </a:rPr>
              <a:t> = new </a:t>
            </a:r>
            <a:r>
              <a:rPr lang="en-US" sz="2400" dirty="0" err="1" smtClean="0">
                <a:solidFill>
                  <a:srgbClr val="00B050"/>
                </a:solidFill>
              </a:rPr>
              <a:t>TextView</a:t>
            </a:r>
            <a:r>
              <a:rPr lang="en-US" sz="2400" dirty="0" smtClean="0">
                <a:solidFill>
                  <a:srgbClr val="00B050"/>
                </a:solidFill>
              </a:rPr>
              <a:t>(this);</a:t>
            </a:r>
          </a:p>
          <a:p>
            <a:pPr marL="723856" lvl="2" indent="0" fontAlgn="auto">
              <a:spcAft>
                <a:spcPts val="0"/>
              </a:spcAft>
              <a:buNone/>
              <a:defRPr/>
            </a:pPr>
            <a:r>
              <a:rPr lang="en-US" sz="2400" dirty="0" smtClean="0">
                <a:solidFill>
                  <a:srgbClr val="00B050"/>
                </a:solidFill>
              </a:rPr>
              <a:t>	</a:t>
            </a:r>
            <a:r>
              <a:rPr lang="en-US" sz="2400" dirty="0" err="1" smtClean="0">
                <a:solidFill>
                  <a:srgbClr val="00B050"/>
                </a:solidFill>
              </a:rPr>
              <a:t>textView.setText</a:t>
            </a:r>
            <a:r>
              <a:rPr lang="en-US" sz="2400" dirty="0" smtClean="0">
                <a:solidFill>
                  <a:srgbClr val="00B050"/>
                </a:solidFill>
              </a:rPr>
              <a:t>("Hello New World!");</a:t>
            </a:r>
          </a:p>
          <a:p>
            <a:pPr marL="723856" lvl="2" indent="0" fontAlgn="auto">
              <a:spcAft>
                <a:spcPts val="0"/>
              </a:spcAft>
              <a:buNone/>
              <a:defRPr/>
            </a:pPr>
            <a:r>
              <a:rPr lang="en-US" sz="2400" dirty="0" smtClean="0">
                <a:solidFill>
                  <a:srgbClr val="00B050"/>
                </a:solidFill>
              </a:rPr>
              <a:t>	</a:t>
            </a:r>
            <a:r>
              <a:rPr lang="en-US" sz="2400" dirty="0" err="1" smtClean="0">
                <a:solidFill>
                  <a:srgbClr val="00B050"/>
                </a:solidFill>
              </a:rPr>
              <a:t>setContentView</a:t>
            </a:r>
            <a:r>
              <a:rPr lang="en-US" sz="2400" dirty="0" smtClean="0">
                <a:solidFill>
                  <a:srgbClr val="00B050"/>
                </a:solidFill>
              </a:rPr>
              <a:t>(</a:t>
            </a:r>
            <a:r>
              <a:rPr lang="en-US" sz="2400" dirty="0" err="1" smtClean="0">
                <a:solidFill>
                  <a:srgbClr val="00B050"/>
                </a:solidFill>
              </a:rPr>
              <a:t>textView</a:t>
            </a:r>
            <a:r>
              <a:rPr lang="en-US" sz="2400" dirty="0" smtClean="0">
                <a:solidFill>
                  <a:srgbClr val="00B050"/>
                </a:solidFill>
              </a:rPr>
              <a:t>);</a:t>
            </a:r>
          </a:p>
        </p:txBody>
      </p:sp>
    </p:spTree>
    <p:extLst>
      <p:ext uri="{BB962C8B-B14F-4D97-AF65-F5344CB8AC3E}">
        <p14:creationId xmlns:p14="http://schemas.microsoft.com/office/powerpoint/2010/main" val="7624196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04800" y="685800"/>
            <a:ext cx="8388427" cy="427038"/>
          </a:xfrm>
        </p:spPr>
        <p:txBody>
          <a:bodyPr/>
          <a:lstStyle/>
          <a:p>
            <a:r>
              <a:rPr lang="en-US" sz="2400" b="1" dirty="0" smtClean="0">
                <a:solidFill>
                  <a:srgbClr val="002060"/>
                </a:solidFill>
                <a:effectLst>
                  <a:outerShdw blurRad="38100" dist="38100" dir="2700000" algn="tl">
                    <a:srgbClr val="C0C0C0"/>
                  </a:outerShdw>
                </a:effectLst>
                <a:sym typeface="Wingdings"/>
              </a:rPr>
              <a:t>Launch Lab 2 – Hurray!</a:t>
            </a:r>
            <a:endParaRPr lang="en-US" sz="2400" dirty="0"/>
          </a:p>
        </p:txBody>
      </p:sp>
      <p:pic>
        <p:nvPicPr>
          <p:cNvPr id="7" name="Picture 6" descr="Screenshot - 9_1_2015 , 1_33_41 PM.png"/>
          <p:cNvPicPr>
            <a:picLocks noGrp="1" noChangeAspect="1"/>
          </p:cNvPicPr>
          <p:nvPr isPhoto="1"/>
        </p:nvPicPr>
        <p:blipFill>
          <a:blip r:embed="rId2" cstate="print"/>
          <a:srcRect r="39999" b="53130"/>
          <a:stretch>
            <a:fillRect/>
          </a:stretch>
        </p:blipFill>
        <p:spPr bwMode="auto">
          <a:xfrm>
            <a:off x="304800" y="1512887"/>
            <a:ext cx="8388427" cy="3730625"/>
          </a:xfrm>
          <a:prstGeom prst="rect">
            <a:avLst/>
          </a:prstGeom>
          <a:noFill/>
          <a:ln w="9525">
            <a:noFill/>
            <a:miter lim="800000"/>
            <a:headEnd/>
            <a:tailEnd/>
          </a:ln>
        </p:spPr>
      </p:pic>
      <p:sp>
        <p:nvSpPr>
          <p:cNvPr id="8" name="Oval 7"/>
          <p:cNvSpPr/>
          <p:nvPr/>
        </p:nvSpPr>
        <p:spPr>
          <a:xfrm>
            <a:off x="2362200" y="1752600"/>
            <a:ext cx="16002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Picture 8" descr="Screenshot - 9_1_2015 , 1_34_46 PM.png"/>
          <p:cNvPicPr>
            <a:picLocks noGrp="1" noChangeAspect="1"/>
          </p:cNvPicPr>
          <p:nvPr isPhoto="1"/>
        </p:nvPicPr>
        <p:blipFill>
          <a:blip r:embed="rId3" cstate="print"/>
          <a:srcRect l="68333" t="-35"/>
          <a:stretch>
            <a:fillRect/>
          </a:stretch>
        </p:blipFill>
        <p:spPr bwMode="auto">
          <a:xfrm>
            <a:off x="6019800" y="1487487"/>
            <a:ext cx="2673427" cy="4568825"/>
          </a:xfrm>
          <a:prstGeom prst="rect">
            <a:avLst/>
          </a:prstGeom>
          <a:noFill/>
          <a:ln w="9525">
            <a:noFill/>
            <a:miter lim="800000"/>
            <a:headEnd/>
            <a:tailEnd/>
          </a:ln>
        </p:spPr>
      </p:pic>
    </p:spTree>
    <p:extLst>
      <p:ext uri="{BB962C8B-B14F-4D97-AF65-F5344CB8AC3E}">
        <p14:creationId xmlns:p14="http://schemas.microsoft.com/office/powerpoint/2010/main" val="8351580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Lab3 – Log and View</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2292852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Updated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 Screen shot</a:t>
            </a:r>
            <a:endParaRPr lang="en-US" sz="2400" dirty="0"/>
          </a:p>
        </p:txBody>
      </p:sp>
      <p:pic>
        <p:nvPicPr>
          <p:cNvPr id="2" name="Picture 1"/>
          <p:cNvPicPr>
            <a:picLocks noChangeAspect="1"/>
          </p:cNvPicPr>
          <p:nvPr/>
        </p:nvPicPr>
        <p:blipFill>
          <a:blip r:embed="rId2"/>
          <a:stretch>
            <a:fillRect/>
          </a:stretch>
        </p:blipFill>
        <p:spPr>
          <a:xfrm>
            <a:off x="381000" y="1295400"/>
            <a:ext cx="6997700" cy="5537200"/>
          </a:xfrm>
          <a:prstGeom prst="rect">
            <a:avLst/>
          </a:prstGeom>
        </p:spPr>
      </p:pic>
    </p:spTree>
    <p:extLst>
      <p:ext uri="{BB962C8B-B14F-4D97-AF65-F5344CB8AC3E}">
        <p14:creationId xmlns:p14="http://schemas.microsoft.com/office/powerpoint/2010/main" val="21261902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Update </a:t>
            </a:r>
            <a:r>
              <a:rPr lang="en-US" sz="2400" b="1" dirty="0" err="1" smtClean="0">
                <a:solidFill>
                  <a:srgbClr val="002060"/>
                </a:solidFill>
                <a:effectLst>
                  <a:outerShdw blurRad="38100" dist="38100" dir="2700000" algn="tl">
                    <a:srgbClr val="C0C0C0"/>
                  </a:outerShdw>
                </a:effectLst>
                <a:sym typeface="Wingdings"/>
              </a:rPr>
              <a:t>MainActivity.java</a:t>
            </a:r>
            <a:endParaRPr lang="en-US" sz="2400" dirty="0"/>
          </a:p>
        </p:txBody>
      </p:sp>
      <p:sp>
        <p:nvSpPr>
          <p:cNvPr id="7" name="Content Placeholder 2"/>
          <p:cNvSpPr txBox="1">
            <a:spLocks/>
          </p:cNvSpPr>
          <p:nvPr/>
        </p:nvSpPr>
        <p:spPr bwMode="auto">
          <a:xfrm>
            <a:off x="463627" y="1112838"/>
            <a:ext cx="8229600" cy="528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2400" dirty="0" smtClean="0"/>
              <a:t>Add to Import</a:t>
            </a:r>
          </a:p>
          <a:p>
            <a:pPr>
              <a:buFont typeface="Arial" charset="0"/>
              <a:buNone/>
            </a:pPr>
            <a:r>
              <a:rPr lang="en-US" sz="2400" i="1" dirty="0" smtClean="0">
                <a:solidFill>
                  <a:srgbClr val="00B050"/>
                </a:solidFill>
              </a:rPr>
              <a:t>import </a:t>
            </a:r>
            <a:r>
              <a:rPr lang="en-US" sz="2400" i="1" dirty="0" err="1" smtClean="0">
                <a:solidFill>
                  <a:srgbClr val="00B050"/>
                </a:solidFill>
              </a:rPr>
              <a:t>android.util.Log</a:t>
            </a:r>
            <a:r>
              <a:rPr lang="en-US" sz="2400" i="1" dirty="0" smtClean="0">
                <a:solidFill>
                  <a:srgbClr val="00B050"/>
                </a:solidFill>
              </a:rPr>
              <a:t>;</a:t>
            </a:r>
          </a:p>
          <a:p>
            <a:pPr>
              <a:buFont typeface="Arial" charset="0"/>
              <a:buNone/>
            </a:pPr>
            <a:r>
              <a:rPr lang="en-US" sz="2400" b="1" dirty="0">
                <a:solidFill>
                  <a:srgbClr val="00B050"/>
                </a:solidFill>
              </a:rPr>
              <a:t>import </a:t>
            </a:r>
            <a:r>
              <a:rPr lang="en-US" sz="2400" dirty="0" err="1">
                <a:solidFill>
                  <a:srgbClr val="00B050"/>
                </a:solidFill>
              </a:rPr>
              <a:t>android.widget.TextView</a:t>
            </a:r>
            <a:r>
              <a:rPr lang="en-US" sz="2400" dirty="0" smtClean="0">
                <a:solidFill>
                  <a:srgbClr val="00B050"/>
                </a:solidFill>
              </a:rPr>
              <a:t>;</a:t>
            </a:r>
          </a:p>
          <a:p>
            <a:pPr>
              <a:buFont typeface="Arial" charset="0"/>
              <a:buNone/>
            </a:pPr>
            <a:endParaRPr lang="en-US" sz="2400" dirty="0" smtClean="0"/>
          </a:p>
          <a:p>
            <a:r>
              <a:rPr lang="en-US" sz="2400" dirty="0" smtClean="0"/>
              <a:t>ADD THESE LINES highlighted in green to </a:t>
            </a:r>
            <a:r>
              <a:rPr lang="en-US" sz="2400" dirty="0" err="1" smtClean="0"/>
              <a:t>OnCreate</a:t>
            </a:r>
            <a:r>
              <a:rPr lang="en-US" sz="2400" dirty="0" smtClean="0"/>
              <a:t> Method</a:t>
            </a:r>
          </a:p>
          <a:p>
            <a:pPr>
              <a:buFont typeface="Arial" charset="0"/>
              <a:buNone/>
            </a:pPr>
            <a:endParaRPr lang="en-US" sz="2400" dirty="0" smtClean="0"/>
          </a:p>
          <a:p>
            <a:pPr>
              <a:buFont typeface="Arial" charset="0"/>
              <a:buNone/>
            </a:pPr>
            <a:r>
              <a:rPr lang="en-US" sz="2400" dirty="0" err="1" smtClean="0">
                <a:solidFill>
                  <a:srgbClr val="00B050"/>
                </a:solidFill>
              </a:rPr>
              <a:t>Log.i</a:t>
            </a:r>
            <a:r>
              <a:rPr lang="en-US" sz="2400" dirty="0" smtClean="0">
                <a:solidFill>
                  <a:srgbClr val="00B050"/>
                </a:solidFill>
              </a:rPr>
              <a:t>(</a:t>
            </a:r>
            <a:r>
              <a:rPr lang="en-US" sz="2400" dirty="0" err="1" smtClean="0">
                <a:solidFill>
                  <a:srgbClr val="00B050"/>
                </a:solidFill>
              </a:rPr>
              <a:t>this.getClass</a:t>
            </a:r>
            <a:r>
              <a:rPr lang="en-US" sz="2400" dirty="0" smtClean="0">
                <a:solidFill>
                  <a:srgbClr val="00B050"/>
                </a:solidFill>
              </a:rPr>
              <a:t>().</a:t>
            </a:r>
            <a:r>
              <a:rPr lang="en-US" sz="2400" dirty="0" err="1" smtClean="0">
                <a:solidFill>
                  <a:srgbClr val="00B050"/>
                </a:solidFill>
              </a:rPr>
              <a:t>getName</a:t>
            </a:r>
            <a:r>
              <a:rPr lang="en-US" sz="2400" dirty="0" smtClean="0">
                <a:solidFill>
                  <a:srgbClr val="00B050"/>
                </a:solidFill>
              </a:rPr>
              <a:t>(), “TEXT1");</a:t>
            </a:r>
          </a:p>
          <a:p>
            <a:pPr>
              <a:buFont typeface="Arial" charset="0"/>
              <a:buNone/>
            </a:pPr>
            <a:endParaRPr lang="en-US" sz="2400" dirty="0" smtClean="0"/>
          </a:p>
          <a:p>
            <a:pPr lvl="1">
              <a:buFont typeface="Arial" charset="0"/>
              <a:buNone/>
            </a:pPr>
            <a:r>
              <a:rPr lang="en-US" sz="2400" i="1" dirty="0" err="1" smtClean="0">
                <a:solidFill>
                  <a:srgbClr val="0070C0"/>
                </a:solidFill>
              </a:rPr>
              <a:t>TextView</a:t>
            </a:r>
            <a:r>
              <a:rPr lang="en-US" sz="2400" i="1" dirty="0" smtClean="0">
                <a:solidFill>
                  <a:srgbClr val="0070C0"/>
                </a:solidFill>
              </a:rPr>
              <a:t> </a:t>
            </a:r>
            <a:r>
              <a:rPr lang="en-US" sz="2400" i="1" dirty="0" err="1" smtClean="0">
                <a:solidFill>
                  <a:srgbClr val="0070C0"/>
                </a:solidFill>
              </a:rPr>
              <a:t>textView</a:t>
            </a:r>
            <a:r>
              <a:rPr lang="en-US" sz="2400" i="1" dirty="0" smtClean="0">
                <a:solidFill>
                  <a:srgbClr val="0070C0"/>
                </a:solidFill>
              </a:rPr>
              <a:t> = new </a:t>
            </a:r>
            <a:r>
              <a:rPr lang="en-US" sz="2400" i="1" dirty="0" err="1" smtClean="0">
                <a:solidFill>
                  <a:srgbClr val="0070C0"/>
                </a:solidFill>
              </a:rPr>
              <a:t>TextView</a:t>
            </a:r>
            <a:r>
              <a:rPr lang="en-US" sz="2400" i="1" dirty="0" smtClean="0">
                <a:solidFill>
                  <a:srgbClr val="0070C0"/>
                </a:solidFill>
              </a:rPr>
              <a:t>(this);  // 3 lines already exists from lab2</a:t>
            </a:r>
          </a:p>
          <a:p>
            <a:pPr lvl="1">
              <a:buFont typeface="Arial" charset="0"/>
              <a:buNone/>
            </a:pPr>
            <a:r>
              <a:rPr lang="en-US" sz="2400" i="1" dirty="0" err="1" smtClean="0">
                <a:solidFill>
                  <a:srgbClr val="0070C0"/>
                </a:solidFill>
              </a:rPr>
              <a:t>textView.setText</a:t>
            </a:r>
            <a:r>
              <a:rPr lang="en-US" sz="2400" i="1" dirty="0" smtClean="0">
                <a:solidFill>
                  <a:srgbClr val="0070C0"/>
                </a:solidFill>
              </a:rPr>
              <a:t>("Hello New World!");</a:t>
            </a:r>
          </a:p>
          <a:p>
            <a:pPr lvl="1">
              <a:buFont typeface="Arial" charset="0"/>
              <a:buNone/>
            </a:pPr>
            <a:r>
              <a:rPr lang="en-US" sz="2400" i="1" dirty="0" err="1" smtClean="0">
                <a:solidFill>
                  <a:srgbClr val="0070C0"/>
                </a:solidFill>
              </a:rPr>
              <a:t>setContentView</a:t>
            </a:r>
            <a:r>
              <a:rPr lang="en-US" sz="2400" i="1" dirty="0" smtClean="0">
                <a:solidFill>
                  <a:srgbClr val="0070C0"/>
                </a:solidFill>
              </a:rPr>
              <a:t>(</a:t>
            </a:r>
            <a:r>
              <a:rPr lang="en-US" sz="2400" i="1" dirty="0" err="1" smtClean="0">
                <a:solidFill>
                  <a:srgbClr val="0070C0"/>
                </a:solidFill>
              </a:rPr>
              <a:t>textView</a:t>
            </a:r>
            <a:r>
              <a:rPr lang="en-US" sz="2400" i="1" dirty="0" smtClean="0">
                <a:solidFill>
                  <a:srgbClr val="0070C0"/>
                </a:solidFill>
              </a:rPr>
              <a:t>);</a:t>
            </a:r>
          </a:p>
          <a:p>
            <a:pPr>
              <a:buFont typeface="Arial" charset="0"/>
              <a:buNone/>
            </a:pPr>
            <a:endParaRPr lang="en-US" sz="2400" dirty="0" smtClean="0"/>
          </a:p>
          <a:p>
            <a:pPr>
              <a:buFont typeface="Arial" charset="0"/>
              <a:buNone/>
            </a:pPr>
            <a:r>
              <a:rPr lang="en-US" sz="2400" dirty="0" err="1" smtClean="0">
                <a:solidFill>
                  <a:srgbClr val="00B050"/>
                </a:solidFill>
              </a:rPr>
              <a:t>Log.i</a:t>
            </a:r>
            <a:r>
              <a:rPr lang="en-US" sz="2400" dirty="0" smtClean="0">
                <a:solidFill>
                  <a:srgbClr val="00B050"/>
                </a:solidFill>
              </a:rPr>
              <a:t>(</a:t>
            </a:r>
            <a:r>
              <a:rPr lang="en-US" sz="2400" dirty="0" err="1" smtClean="0">
                <a:solidFill>
                  <a:srgbClr val="00B050"/>
                </a:solidFill>
              </a:rPr>
              <a:t>this.getClass</a:t>
            </a:r>
            <a:r>
              <a:rPr lang="en-US" sz="2400" dirty="0" smtClean="0">
                <a:solidFill>
                  <a:srgbClr val="00B050"/>
                </a:solidFill>
              </a:rPr>
              <a:t>().</a:t>
            </a:r>
            <a:r>
              <a:rPr lang="en-US" sz="2400" dirty="0" err="1" smtClean="0">
                <a:solidFill>
                  <a:srgbClr val="00B050"/>
                </a:solidFill>
              </a:rPr>
              <a:t>getName</a:t>
            </a:r>
            <a:r>
              <a:rPr lang="en-US" sz="2400" dirty="0" smtClean="0">
                <a:solidFill>
                  <a:srgbClr val="00B050"/>
                </a:solidFill>
              </a:rPr>
              <a:t>(), “TEXT2");</a:t>
            </a:r>
          </a:p>
          <a:p>
            <a:pPr>
              <a:buFont typeface="Arial" charset="0"/>
              <a:buNone/>
            </a:pPr>
            <a:endParaRPr lang="en-US" sz="2000" dirty="0" smtClean="0"/>
          </a:p>
        </p:txBody>
      </p:sp>
    </p:spTree>
    <p:extLst>
      <p:ext uri="{BB962C8B-B14F-4D97-AF65-F5344CB8AC3E}">
        <p14:creationId xmlns:p14="http://schemas.microsoft.com/office/powerpoint/2010/main" val="1026339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Run and Check Log Filter – Verify the Messages</a:t>
            </a:r>
            <a:endParaRPr lang="en-US" sz="2400" dirty="0"/>
          </a:p>
        </p:txBody>
      </p:sp>
      <p:pic>
        <p:nvPicPr>
          <p:cNvPr id="4" name="Picture 3"/>
          <p:cNvPicPr>
            <a:picLocks noChangeAspect="1"/>
          </p:cNvPicPr>
          <p:nvPr/>
        </p:nvPicPr>
        <p:blipFill>
          <a:blip r:embed="rId2"/>
          <a:stretch>
            <a:fillRect/>
          </a:stretch>
        </p:blipFill>
        <p:spPr>
          <a:xfrm>
            <a:off x="228599" y="1371600"/>
            <a:ext cx="8763001" cy="5334000"/>
          </a:xfrm>
          <a:prstGeom prst="rect">
            <a:avLst/>
          </a:prstGeom>
        </p:spPr>
      </p:pic>
      <p:sp>
        <p:nvSpPr>
          <p:cNvPr id="6" name="Oval 5"/>
          <p:cNvSpPr/>
          <p:nvPr/>
        </p:nvSpPr>
        <p:spPr bwMode="auto">
          <a:xfrm>
            <a:off x="5486400" y="5181600"/>
            <a:ext cx="3206827" cy="457200"/>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pic>
        <p:nvPicPr>
          <p:cNvPr id="7" name="Picture 6"/>
          <p:cNvPicPr>
            <a:picLocks noChangeAspect="1"/>
          </p:cNvPicPr>
          <p:nvPr/>
        </p:nvPicPr>
        <p:blipFill>
          <a:blip r:embed="rId3"/>
          <a:stretch>
            <a:fillRect/>
          </a:stretch>
        </p:blipFill>
        <p:spPr>
          <a:xfrm>
            <a:off x="6908545" y="1219200"/>
            <a:ext cx="2083055" cy="3962400"/>
          </a:xfrm>
          <a:prstGeom prst="rect">
            <a:avLst/>
          </a:prstGeom>
        </p:spPr>
      </p:pic>
    </p:spTree>
    <p:extLst>
      <p:ext uri="{BB962C8B-B14F-4D97-AF65-F5344CB8AC3E}">
        <p14:creationId xmlns:p14="http://schemas.microsoft.com/office/powerpoint/2010/main" val="20991099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Lab4 – Induce an Error</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5549046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Induce an Error in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 Screenshot</a:t>
            </a:r>
            <a:endParaRPr lang="en-US" sz="2400" dirty="0"/>
          </a:p>
        </p:txBody>
      </p:sp>
      <p:pic>
        <p:nvPicPr>
          <p:cNvPr id="2" name="Picture 1"/>
          <p:cNvPicPr>
            <a:picLocks noChangeAspect="1"/>
          </p:cNvPicPr>
          <p:nvPr/>
        </p:nvPicPr>
        <p:blipFill>
          <a:blip r:embed="rId2"/>
          <a:stretch>
            <a:fillRect/>
          </a:stretch>
        </p:blipFill>
        <p:spPr>
          <a:xfrm>
            <a:off x="228600" y="1295400"/>
            <a:ext cx="8202921" cy="5334000"/>
          </a:xfrm>
          <a:prstGeom prst="rect">
            <a:avLst/>
          </a:prstGeom>
        </p:spPr>
      </p:pic>
    </p:spTree>
    <p:extLst>
      <p:ext uri="{BB962C8B-B14F-4D97-AF65-F5344CB8AC3E}">
        <p14:creationId xmlns:p14="http://schemas.microsoft.com/office/powerpoint/2010/main" val="11469484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Induce an Error in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a:t>
            </a:r>
            <a:endParaRPr lang="en-US" sz="2400" dirty="0"/>
          </a:p>
        </p:txBody>
      </p:sp>
      <p:sp>
        <p:nvSpPr>
          <p:cNvPr id="9" name="Content Placeholder 2"/>
          <p:cNvSpPr txBox="1">
            <a:spLocks/>
          </p:cNvSpPr>
          <p:nvPr/>
        </p:nvSpPr>
        <p:spPr bwMode="auto">
          <a:xfrm>
            <a:off x="346113" y="15240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2400" dirty="0" smtClean="0"/>
              <a:t>ADD THESE LINES highlighted in green </a:t>
            </a:r>
            <a:r>
              <a:rPr lang="en-US" sz="2400" dirty="0"/>
              <a:t>to </a:t>
            </a:r>
            <a:r>
              <a:rPr lang="en-US" sz="2400" dirty="0" err="1" smtClean="0"/>
              <a:t>onOptionsItemSelected</a:t>
            </a:r>
            <a:r>
              <a:rPr lang="en-US" sz="2400" dirty="0" smtClean="0"/>
              <a:t> method</a:t>
            </a:r>
          </a:p>
          <a:p>
            <a:pPr>
              <a:buFont typeface="Arial" charset="0"/>
              <a:buNone/>
            </a:pPr>
            <a:r>
              <a:rPr lang="en-US" sz="2400" b="1" dirty="0" smtClean="0"/>
              <a:t>	</a:t>
            </a:r>
          </a:p>
          <a:p>
            <a:pPr>
              <a:buFont typeface="Arial" charset="0"/>
              <a:buNone/>
            </a:pPr>
            <a:r>
              <a:rPr lang="en-US" sz="2400" b="1" dirty="0"/>
              <a:t>	</a:t>
            </a:r>
            <a:r>
              <a:rPr lang="en-US" sz="1600" b="1" dirty="0" err="1" smtClean="0">
                <a:solidFill>
                  <a:srgbClr val="00B050"/>
                </a:solidFill>
              </a:rPr>
              <a:t>int</a:t>
            </a:r>
            <a:r>
              <a:rPr lang="en-US" sz="1600" b="1" dirty="0" smtClean="0">
                <a:solidFill>
                  <a:srgbClr val="00B050"/>
                </a:solidFill>
              </a:rPr>
              <a:t> </a:t>
            </a:r>
            <a:r>
              <a:rPr lang="en-US" sz="1600" dirty="0">
                <a:solidFill>
                  <a:srgbClr val="00B050"/>
                </a:solidFill>
              </a:rPr>
              <a:t>id = </a:t>
            </a:r>
            <a:r>
              <a:rPr lang="en-US" sz="1600" dirty="0" err="1">
                <a:solidFill>
                  <a:srgbClr val="00B050"/>
                </a:solidFill>
              </a:rPr>
              <a:t>item.getItemId</a:t>
            </a:r>
            <a:r>
              <a:rPr lang="en-US" sz="1600" dirty="0">
                <a:solidFill>
                  <a:srgbClr val="00B050"/>
                </a:solidFill>
              </a:rPr>
              <a:t>();</a:t>
            </a:r>
            <a:br>
              <a:rPr lang="en-US" sz="1600" dirty="0">
                <a:solidFill>
                  <a:srgbClr val="00B050"/>
                </a:solidFill>
              </a:rPr>
            </a:br>
            <a:r>
              <a:rPr lang="en-US" sz="1600" i="1" dirty="0" smtClean="0">
                <a:solidFill>
                  <a:srgbClr val="00B050"/>
                </a:solidFill>
              </a:rPr>
              <a:t>//</a:t>
            </a:r>
            <a:r>
              <a:rPr lang="en-US" sz="1600" i="1" dirty="0" err="1">
                <a:solidFill>
                  <a:srgbClr val="00B050"/>
                </a:solidFill>
              </a:rPr>
              <a:t>noinspection</a:t>
            </a:r>
            <a:r>
              <a:rPr lang="en-US" sz="1600" i="1" dirty="0">
                <a:solidFill>
                  <a:srgbClr val="00B050"/>
                </a:solidFill>
              </a:rPr>
              <a:t> </a:t>
            </a:r>
            <a:r>
              <a:rPr lang="en-US" sz="1600" i="1" dirty="0" err="1">
                <a:solidFill>
                  <a:srgbClr val="00B050"/>
                </a:solidFill>
              </a:rPr>
              <a:t>SimplifiableIfStatement</a:t>
            </a:r>
            <a:r>
              <a:rPr lang="en-US" sz="1600" i="1" dirty="0">
                <a:solidFill>
                  <a:srgbClr val="00B050"/>
                </a:solidFill>
              </a:rPr>
              <a:t/>
            </a:r>
            <a:br>
              <a:rPr lang="en-US" sz="1600" i="1" dirty="0">
                <a:solidFill>
                  <a:srgbClr val="00B050"/>
                </a:solidFill>
              </a:rPr>
            </a:br>
            <a:r>
              <a:rPr lang="en-US" sz="1600" b="1" dirty="0">
                <a:solidFill>
                  <a:srgbClr val="00B050"/>
                </a:solidFill>
              </a:rPr>
              <a:t>if </a:t>
            </a:r>
            <a:r>
              <a:rPr lang="en-US" sz="1600" dirty="0">
                <a:solidFill>
                  <a:srgbClr val="00B050"/>
                </a:solidFill>
              </a:rPr>
              <a:t>(id == </a:t>
            </a:r>
            <a:r>
              <a:rPr lang="en-US" sz="1600" dirty="0" err="1">
                <a:solidFill>
                  <a:srgbClr val="00B050"/>
                </a:solidFill>
              </a:rPr>
              <a:t>R.id.</a:t>
            </a:r>
            <a:r>
              <a:rPr lang="en-US" sz="1600" b="1" i="1" dirty="0" err="1">
                <a:solidFill>
                  <a:srgbClr val="00B050"/>
                </a:solidFill>
              </a:rPr>
              <a:t>action_settings</a:t>
            </a:r>
            <a:r>
              <a:rPr lang="en-US" sz="1600" dirty="0">
                <a:solidFill>
                  <a:srgbClr val="00B050"/>
                </a:solidFill>
              </a:rPr>
              <a:t>) {</a:t>
            </a:r>
            <a:br>
              <a:rPr lang="en-US" sz="1600" dirty="0">
                <a:solidFill>
                  <a:srgbClr val="00B050"/>
                </a:solidFill>
              </a:rPr>
            </a:br>
            <a:r>
              <a:rPr lang="en-US" sz="1600" dirty="0">
                <a:solidFill>
                  <a:srgbClr val="00B050"/>
                </a:solidFill>
              </a:rPr>
              <a:t/>
            </a:r>
            <a:br>
              <a:rPr lang="en-US" sz="1600" dirty="0">
                <a:solidFill>
                  <a:srgbClr val="00B050"/>
                </a:solidFill>
              </a:rPr>
            </a:br>
            <a:r>
              <a:rPr lang="en-US" sz="1600" dirty="0">
                <a:solidFill>
                  <a:srgbClr val="00B050"/>
                </a:solidFill>
              </a:rPr>
              <a:t>    </a:t>
            </a:r>
            <a:r>
              <a:rPr lang="en-US" sz="1600" i="1" dirty="0">
                <a:solidFill>
                  <a:srgbClr val="00B050"/>
                </a:solidFill>
              </a:rPr>
              <a:t>// ADD Lab 3 - Challenge !!!</a:t>
            </a:r>
            <a:br>
              <a:rPr lang="en-US" sz="1600" i="1" dirty="0">
                <a:solidFill>
                  <a:srgbClr val="00B050"/>
                </a:solidFill>
              </a:rPr>
            </a:br>
            <a:r>
              <a:rPr lang="en-US" sz="1600" i="1" dirty="0">
                <a:solidFill>
                  <a:srgbClr val="00B050"/>
                </a:solidFill>
              </a:rPr>
              <a:t/>
            </a:r>
            <a:br>
              <a:rPr lang="en-US" sz="1600" i="1" dirty="0">
                <a:solidFill>
                  <a:srgbClr val="00B050"/>
                </a:solidFill>
              </a:rPr>
            </a:br>
            <a:r>
              <a:rPr lang="en-US" sz="1600" i="1" dirty="0">
                <a:solidFill>
                  <a:srgbClr val="00B050"/>
                </a:solidFill>
              </a:rPr>
              <a:t/>
            </a:r>
            <a:br>
              <a:rPr lang="en-US" sz="1600" i="1" dirty="0">
                <a:solidFill>
                  <a:srgbClr val="00B050"/>
                </a:solidFill>
              </a:rPr>
            </a:br>
            <a:r>
              <a:rPr lang="en-US" sz="1600" i="1" dirty="0">
                <a:solidFill>
                  <a:srgbClr val="00B050"/>
                </a:solidFill>
              </a:rPr>
              <a:t>    // LAB 4 CODE</a:t>
            </a:r>
            <a:br>
              <a:rPr lang="en-US" sz="1600" i="1" dirty="0">
                <a:solidFill>
                  <a:srgbClr val="00B050"/>
                </a:solidFill>
              </a:rPr>
            </a:br>
            <a:r>
              <a:rPr lang="en-US" sz="1600" i="1" dirty="0">
                <a:solidFill>
                  <a:srgbClr val="00B050"/>
                </a:solidFill>
              </a:rPr>
              <a:t>    </a:t>
            </a:r>
            <a:r>
              <a:rPr lang="en-US" sz="1600" b="1" dirty="0" err="1">
                <a:solidFill>
                  <a:srgbClr val="00B050"/>
                </a:solidFill>
              </a:rPr>
              <a:t>int</a:t>
            </a:r>
            <a:r>
              <a:rPr lang="en-US" sz="1600" b="1" dirty="0">
                <a:solidFill>
                  <a:srgbClr val="00B050"/>
                </a:solidFill>
              </a:rPr>
              <a:t> </a:t>
            </a:r>
            <a:r>
              <a:rPr lang="en-US" sz="1600" dirty="0" err="1">
                <a:solidFill>
                  <a:srgbClr val="00B050"/>
                </a:solidFill>
              </a:rPr>
              <a:t>i</a:t>
            </a:r>
            <a:r>
              <a:rPr lang="en-US" sz="1600" dirty="0">
                <a:solidFill>
                  <a:srgbClr val="00B050"/>
                </a:solidFill>
              </a:rPr>
              <a:t> = 0;</a:t>
            </a:r>
            <a:br>
              <a:rPr lang="en-US" sz="1600" dirty="0">
                <a:solidFill>
                  <a:srgbClr val="00B050"/>
                </a:solidFill>
              </a:rPr>
            </a:br>
            <a:r>
              <a:rPr lang="en-US" sz="1600" dirty="0">
                <a:solidFill>
                  <a:srgbClr val="00B050"/>
                </a:solidFill>
              </a:rPr>
              <a:t>    </a:t>
            </a:r>
            <a:r>
              <a:rPr lang="en-US" sz="1600" b="1" dirty="0" err="1">
                <a:solidFill>
                  <a:srgbClr val="00B050"/>
                </a:solidFill>
              </a:rPr>
              <a:t>int</a:t>
            </a:r>
            <a:r>
              <a:rPr lang="en-US" sz="1600" b="1" dirty="0">
                <a:solidFill>
                  <a:srgbClr val="00B050"/>
                </a:solidFill>
              </a:rPr>
              <a:t> </a:t>
            </a:r>
            <a:r>
              <a:rPr lang="en-US" sz="1600" dirty="0">
                <a:solidFill>
                  <a:srgbClr val="00B050"/>
                </a:solidFill>
              </a:rPr>
              <a:t>j = 0;</a:t>
            </a:r>
            <a:br>
              <a:rPr lang="en-US" sz="1600" dirty="0">
                <a:solidFill>
                  <a:srgbClr val="00B050"/>
                </a:solidFill>
              </a:rPr>
            </a:br>
            <a:r>
              <a:rPr lang="en-US" sz="1600" dirty="0">
                <a:solidFill>
                  <a:srgbClr val="00B050"/>
                </a:solidFill>
              </a:rPr>
              <a:t>    </a:t>
            </a:r>
            <a:r>
              <a:rPr lang="en-US" sz="1600" b="1" dirty="0" err="1">
                <a:solidFill>
                  <a:srgbClr val="00B050"/>
                </a:solidFill>
              </a:rPr>
              <a:t>int</a:t>
            </a:r>
            <a:r>
              <a:rPr lang="en-US" sz="1600" b="1" dirty="0">
                <a:solidFill>
                  <a:srgbClr val="00B050"/>
                </a:solidFill>
              </a:rPr>
              <a:t> </a:t>
            </a:r>
            <a:r>
              <a:rPr lang="en-US" sz="1600" dirty="0">
                <a:solidFill>
                  <a:srgbClr val="00B050"/>
                </a:solidFill>
              </a:rPr>
              <a:t>k = </a:t>
            </a:r>
            <a:r>
              <a:rPr lang="en-US" sz="1600" dirty="0" err="1">
                <a:solidFill>
                  <a:srgbClr val="00B050"/>
                </a:solidFill>
              </a:rPr>
              <a:t>i</a:t>
            </a:r>
            <a:r>
              <a:rPr lang="en-US" sz="1600" dirty="0">
                <a:solidFill>
                  <a:srgbClr val="00B050"/>
                </a:solidFill>
              </a:rPr>
              <a:t> / j;</a:t>
            </a:r>
            <a:br>
              <a:rPr lang="en-US" sz="1600" dirty="0">
                <a:solidFill>
                  <a:srgbClr val="00B050"/>
                </a:solidFill>
              </a:rPr>
            </a:br>
            <a:r>
              <a:rPr lang="en-US" sz="1600" dirty="0">
                <a:solidFill>
                  <a:srgbClr val="00B050"/>
                </a:solidFill>
              </a:rPr>
              <a:t/>
            </a:r>
            <a:br>
              <a:rPr lang="en-US" sz="1600" dirty="0">
                <a:solidFill>
                  <a:srgbClr val="00B050"/>
                </a:solidFill>
              </a:rPr>
            </a:br>
            <a:r>
              <a:rPr lang="en-US" sz="1600" dirty="0">
                <a:solidFill>
                  <a:srgbClr val="00B050"/>
                </a:solidFill>
              </a:rPr>
              <a:t>    </a:t>
            </a:r>
            <a:r>
              <a:rPr lang="en-US" sz="1600" b="1" dirty="0">
                <a:solidFill>
                  <a:srgbClr val="00B050"/>
                </a:solidFill>
              </a:rPr>
              <a:t>return true</a:t>
            </a:r>
            <a:r>
              <a:rPr lang="en-US" sz="1600" dirty="0">
                <a:solidFill>
                  <a:srgbClr val="00B050"/>
                </a:solidFill>
              </a:rPr>
              <a:t>;</a:t>
            </a:r>
            <a:br>
              <a:rPr lang="en-US" sz="1600" dirty="0">
                <a:solidFill>
                  <a:srgbClr val="00B050"/>
                </a:solidFill>
              </a:rPr>
            </a:br>
            <a:r>
              <a:rPr lang="en-US" sz="1600" dirty="0">
                <a:solidFill>
                  <a:srgbClr val="00B050"/>
                </a:solidFill>
              </a:rPr>
              <a:t>}</a:t>
            </a:r>
            <a:br>
              <a:rPr lang="en-US" sz="1600" dirty="0">
                <a:solidFill>
                  <a:srgbClr val="00B050"/>
                </a:solidFill>
              </a:rPr>
            </a:br>
            <a:r>
              <a:rPr lang="en-US" sz="1600" dirty="0">
                <a:solidFill>
                  <a:srgbClr val="00B050"/>
                </a:solidFill>
              </a:rPr>
              <a:t/>
            </a:r>
            <a:br>
              <a:rPr lang="en-US" sz="1600" dirty="0">
                <a:solidFill>
                  <a:srgbClr val="00B050"/>
                </a:solidFill>
              </a:rPr>
            </a:br>
            <a:r>
              <a:rPr lang="en-US" sz="1600" b="1" dirty="0">
                <a:solidFill>
                  <a:srgbClr val="00B050"/>
                </a:solidFill>
              </a:rPr>
              <a:t>return </a:t>
            </a:r>
            <a:r>
              <a:rPr lang="en-US" sz="1600" b="1" dirty="0" err="1">
                <a:solidFill>
                  <a:srgbClr val="00B050"/>
                </a:solidFill>
              </a:rPr>
              <a:t>super</a:t>
            </a:r>
            <a:r>
              <a:rPr lang="en-US" sz="1600" dirty="0" err="1">
                <a:solidFill>
                  <a:srgbClr val="00B050"/>
                </a:solidFill>
              </a:rPr>
              <a:t>.onOptionsItemSelected</a:t>
            </a:r>
            <a:r>
              <a:rPr lang="en-US" sz="1600" dirty="0">
                <a:solidFill>
                  <a:srgbClr val="00B050"/>
                </a:solidFill>
              </a:rPr>
              <a:t>(item);</a:t>
            </a:r>
            <a:endParaRPr lang="en-US" sz="1600" dirty="0" smtClean="0">
              <a:solidFill>
                <a:srgbClr val="00B050"/>
              </a:solidFill>
            </a:endParaRPr>
          </a:p>
        </p:txBody>
      </p:sp>
    </p:spTree>
    <p:extLst>
      <p:ext uri="{BB962C8B-B14F-4D97-AF65-F5344CB8AC3E}">
        <p14:creationId xmlns:p14="http://schemas.microsoft.com/office/powerpoint/2010/main" val="12600474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Run the App  </a:t>
            </a:r>
            <a:r>
              <a:rPr lang="en-US" sz="2400" b="1" dirty="0" smtClean="0">
                <a:solidFill>
                  <a:srgbClr val="002060"/>
                </a:solidFill>
                <a:effectLst>
                  <a:outerShdw blurRad="38100" dist="38100" dir="2700000" algn="tl">
                    <a:srgbClr val="C0C0C0"/>
                  </a:outerShdw>
                </a:effectLst>
                <a:sym typeface="Wingdings"/>
              </a:rPr>
              <a:t>Click on Settings  See </a:t>
            </a:r>
            <a:r>
              <a:rPr lang="en-US" sz="2400" b="1" dirty="0" smtClean="0">
                <a:solidFill>
                  <a:srgbClr val="002060"/>
                </a:solidFill>
                <a:effectLst>
                  <a:outerShdw blurRad="38100" dist="38100" dir="2700000" algn="tl">
                    <a:srgbClr val="C0C0C0"/>
                  </a:outerShdw>
                </a:effectLst>
                <a:sym typeface="Wingdings"/>
              </a:rPr>
              <a:t>the Error</a:t>
            </a:r>
            <a:endParaRPr lang="en-US" sz="2400" dirty="0"/>
          </a:p>
        </p:txBody>
      </p:sp>
      <p:pic>
        <p:nvPicPr>
          <p:cNvPr id="4" name="Picture 3"/>
          <p:cNvPicPr>
            <a:picLocks noChangeAspect="1"/>
          </p:cNvPicPr>
          <p:nvPr/>
        </p:nvPicPr>
        <p:blipFill>
          <a:blip r:embed="rId2"/>
          <a:stretch>
            <a:fillRect/>
          </a:stretch>
        </p:blipFill>
        <p:spPr>
          <a:xfrm>
            <a:off x="228600" y="1256459"/>
            <a:ext cx="8915400" cy="4345081"/>
          </a:xfrm>
          <a:prstGeom prst="rect">
            <a:avLst/>
          </a:prstGeom>
        </p:spPr>
      </p:pic>
      <p:pic>
        <p:nvPicPr>
          <p:cNvPr id="3" name="Picture 2"/>
          <p:cNvPicPr>
            <a:picLocks noChangeAspect="1"/>
          </p:cNvPicPr>
          <p:nvPr/>
        </p:nvPicPr>
        <p:blipFill>
          <a:blip r:embed="rId3"/>
          <a:stretch>
            <a:fillRect/>
          </a:stretch>
        </p:blipFill>
        <p:spPr>
          <a:xfrm>
            <a:off x="6096000" y="1112838"/>
            <a:ext cx="2882354" cy="5029200"/>
          </a:xfrm>
          <a:prstGeom prst="rect">
            <a:avLst/>
          </a:prstGeom>
        </p:spPr>
      </p:pic>
    </p:spTree>
    <p:extLst>
      <p:ext uri="{BB962C8B-B14F-4D97-AF65-F5344CB8AC3E}">
        <p14:creationId xmlns:p14="http://schemas.microsoft.com/office/powerpoint/2010/main" val="10087365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droid System Architecture"/>
          <p:cNvPicPr>
            <a:picLocks noChangeAspect="1" noChangeArrowheads="1"/>
          </p:cNvPicPr>
          <p:nvPr>
            <p:custDataLst>
              <p:tags r:id="rId2"/>
            </p:custDataLst>
          </p:nvPr>
        </p:nvPicPr>
        <p:blipFill>
          <a:blip r:embed="rId6" cstate="print"/>
          <a:srcRect/>
          <a:stretch>
            <a:fillRect/>
          </a:stretch>
        </p:blipFill>
        <p:spPr bwMode="auto">
          <a:xfrm>
            <a:off x="762000" y="381000"/>
            <a:ext cx="7848600" cy="5636022"/>
          </a:xfrm>
          <a:prstGeom prst="rect">
            <a:avLst/>
          </a:prstGeom>
          <a:noFill/>
        </p:spPr>
      </p:pic>
      <p:sp>
        <p:nvSpPr>
          <p:cNvPr id="5" name="TextBox 4"/>
          <p:cNvSpPr txBox="1"/>
          <p:nvPr>
            <p:custDataLst>
              <p:tags r:id="rId3"/>
            </p:custDataLst>
          </p:nvPr>
        </p:nvSpPr>
        <p:spPr>
          <a:xfrm>
            <a:off x="1219200" y="6324600"/>
            <a:ext cx="7086600" cy="369332"/>
          </a:xfrm>
          <a:prstGeom prst="rect">
            <a:avLst/>
          </a:prstGeom>
          <a:noFill/>
        </p:spPr>
        <p:txBody>
          <a:bodyPr wrap="square" rtlCol="0">
            <a:spAutoFit/>
          </a:bodyPr>
          <a:lstStyle/>
          <a:p>
            <a:pPr algn="ctr"/>
            <a:r>
              <a:rPr lang="en-US" dirty="0" smtClean="0">
                <a:hlinkClick r:id="rId7"/>
              </a:rPr>
              <a:t>http://developer.android.com/guide/basics/what-is-android.html</a:t>
            </a:r>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4</a:t>
            </a:fld>
            <a:endParaRPr lang="en-US"/>
          </a:p>
        </p:txBody>
      </p:sp>
    </p:spTree>
    <p:custDataLst>
      <p:tags r:id="rId1"/>
    </p:custDataLst>
    <p:extLst>
      <p:ext uri="{BB962C8B-B14F-4D97-AF65-F5344CB8AC3E}">
        <p14:creationId xmlns:p14="http://schemas.microsoft.com/office/powerpoint/2010/main" val="23640417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Lab5 – Toasting</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20980658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a:solidFill>
                  <a:srgbClr val="002060"/>
                </a:solidFill>
                <a:effectLst>
                  <a:outerShdw blurRad="38100" dist="38100" dir="2700000" algn="tl">
                    <a:srgbClr val="C0C0C0"/>
                  </a:outerShdw>
                </a:effectLst>
                <a:sym typeface="Wingdings"/>
              </a:rPr>
              <a:t>W</a:t>
            </a:r>
            <a:r>
              <a:rPr lang="en-US" sz="2400" b="1" dirty="0" smtClean="0">
                <a:solidFill>
                  <a:srgbClr val="002060"/>
                </a:solidFill>
                <a:effectLst>
                  <a:outerShdw blurRad="38100" dist="38100" dir="2700000" algn="tl">
                    <a:srgbClr val="C0C0C0"/>
                  </a:outerShdw>
                </a:effectLst>
                <a:sym typeface="Wingdings"/>
              </a:rPr>
              <a:t>hat is a Toast?</a:t>
            </a:r>
            <a:endParaRPr lang="en-US" sz="2400" dirty="0"/>
          </a:p>
        </p:txBody>
      </p:sp>
      <p:sp>
        <p:nvSpPr>
          <p:cNvPr id="9" name="Content Placeholder 2"/>
          <p:cNvSpPr txBox="1">
            <a:spLocks/>
          </p:cNvSpPr>
          <p:nvPr/>
        </p:nvSpPr>
        <p:spPr bwMode="auto">
          <a:xfrm>
            <a:off x="346113" y="15240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79762" indent="0">
              <a:buNone/>
            </a:pPr>
            <a:r>
              <a:rPr lang="en-US" sz="2000" dirty="0"/>
              <a:t>A toast provides simple feedback about an operation in a small popup. It only fills the amount of space required for the message and the current activity remains visible and interactive. </a:t>
            </a:r>
            <a:endParaRPr lang="en-US" sz="2000" dirty="0" smtClean="0">
              <a:solidFill>
                <a:srgbClr val="00B050"/>
              </a:solidFill>
            </a:endParaRPr>
          </a:p>
        </p:txBody>
      </p:sp>
      <p:pic>
        <p:nvPicPr>
          <p:cNvPr id="2" name="Picture 1"/>
          <p:cNvPicPr>
            <a:picLocks noChangeAspect="1"/>
          </p:cNvPicPr>
          <p:nvPr/>
        </p:nvPicPr>
        <p:blipFill>
          <a:blip r:embed="rId2"/>
          <a:stretch>
            <a:fillRect/>
          </a:stretch>
        </p:blipFill>
        <p:spPr>
          <a:xfrm>
            <a:off x="219113" y="2971800"/>
            <a:ext cx="4216400" cy="2946400"/>
          </a:xfrm>
          <a:prstGeom prst="rect">
            <a:avLst/>
          </a:prstGeom>
        </p:spPr>
      </p:pic>
    </p:spTree>
    <p:extLst>
      <p:ext uri="{BB962C8B-B14F-4D97-AF65-F5344CB8AC3E}">
        <p14:creationId xmlns:p14="http://schemas.microsoft.com/office/powerpoint/2010/main" val="17659635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Modify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by adding Toast</a:t>
            </a:r>
            <a:endParaRPr lang="en-US" sz="2400" dirty="0"/>
          </a:p>
        </p:txBody>
      </p:sp>
      <p:sp>
        <p:nvSpPr>
          <p:cNvPr id="9" name="Content Placeholder 2"/>
          <p:cNvSpPr txBox="1">
            <a:spLocks/>
          </p:cNvSpPr>
          <p:nvPr/>
        </p:nvSpPr>
        <p:spPr bwMode="auto">
          <a:xfrm>
            <a:off x="346113" y="1295400"/>
            <a:ext cx="8229600" cy="541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fontAlgn="auto">
              <a:spcAft>
                <a:spcPts val="0"/>
              </a:spcAft>
              <a:defRPr/>
            </a:pPr>
            <a:r>
              <a:rPr lang="en-US" sz="2400" dirty="0"/>
              <a:t>Add to </a:t>
            </a:r>
            <a:r>
              <a:rPr lang="en-US" sz="2400" dirty="0" smtClean="0"/>
              <a:t>Import </a:t>
            </a:r>
            <a:r>
              <a:rPr lang="en-US" sz="2400" dirty="0"/>
              <a:t>highlighted in green </a:t>
            </a:r>
          </a:p>
          <a:p>
            <a:pPr fontAlgn="auto">
              <a:spcAft>
                <a:spcPts val="0"/>
              </a:spcAft>
              <a:buFont typeface="Arial" pitchFamily="34" charset="0"/>
              <a:buNone/>
              <a:defRPr/>
            </a:pPr>
            <a:r>
              <a:rPr lang="en-US" sz="2400" i="1" dirty="0">
                <a:solidFill>
                  <a:srgbClr val="00B050"/>
                </a:solidFill>
              </a:rPr>
              <a:t>import </a:t>
            </a:r>
            <a:r>
              <a:rPr lang="en-US" sz="2400" i="1" dirty="0" err="1">
                <a:solidFill>
                  <a:srgbClr val="00B050"/>
                </a:solidFill>
              </a:rPr>
              <a:t>android.widget.Toast</a:t>
            </a:r>
            <a:r>
              <a:rPr lang="en-US" sz="2400" i="1" dirty="0" smtClean="0">
                <a:solidFill>
                  <a:srgbClr val="00B050"/>
                </a:solidFill>
              </a:rPr>
              <a:t>;</a:t>
            </a:r>
          </a:p>
          <a:p>
            <a:pPr fontAlgn="auto">
              <a:spcAft>
                <a:spcPts val="0"/>
              </a:spcAft>
              <a:buFont typeface="Arial" pitchFamily="34" charset="0"/>
              <a:buNone/>
              <a:defRPr/>
            </a:pPr>
            <a:endParaRPr lang="en-US" sz="2400" dirty="0">
              <a:solidFill>
                <a:srgbClr val="00B050"/>
              </a:solidFill>
            </a:endParaRPr>
          </a:p>
          <a:p>
            <a:r>
              <a:rPr lang="en-US" sz="2400" dirty="0" smtClean="0"/>
              <a:t>ADD highlighted in green </a:t>
            </a:r>
            <a:r>
              <a:rPr lang="en-US" sz="2400" dirty="0"/>
              <a:t>to </a:t>
            </a:r>
            <a:r>
              <a:rPr lang="en-US" sz="2400" dirty="0" err="1" smtClean="0"/>
              <a:t>onOptionsItemSelected</a:t>
            </a:r>
            <a:r>
              <a:rPr lang="en-US" sz="2400" dirty="0" smtClean="0"/>
              <a:t> method</a:t>
            </a:r>
          </a:p>
          <a:p>
            <a:pPr marL="79762" indent="0">
              <a:buNone/>
            </a:pPr>
            <a:r>
              <a:rPr lang="en-US" sz="2400" b="1" dirty="0"/>
              <a:t>	</a:t>
            </a:r>
            <a:r>
              <a:rPr lang="en-US" sz="1600" b="1" dirty="0" err="1" smtClean="0">
                <a:solidFill>
                  <a:schemeClr val="tx1"/>
                </a:solidFill>
              </a:rPr>
              <a:t>int</a:t>
            </a:r>
            <a:r>
              <a:rPr lang="en-US" sz="1600" b="1" dirty="0" smtClean="0">
                <a:solidFill>
                  <a:schemeClr val="tx1"/>
                </a:solidFill>
              </a:rPr>
              <a:t> </a:t>
            </a:r>
            <a:r>
              <a:rPr lang="en-US" sz="1600" dirty="0" smtClean="0">
                <a:solidFill>
                  <a:schemeClr val="tx1"/>
                </a:solidFill>
              </a:rPr>
              <a:t>id = </a:t>
            </a:r>
            <a:r>
              <a:rPr lang="en-US" sz="1600" dirty="0" err="1" smtClean="0">
                <a:solidFill>
                  <a:schemeClr val="tx1"/>
                </a:solidFill>
              </a:rPr>
              <a:t>item.getItemId</a:t>
            </a:r>
            <a:r>
              <a:rPr lang="en-US" sz="1600" dirty="0" smtClean="0">
                <a:solidFill>
                  <a:schemeClr val="tx1"/>
                </a:solidFill>
              </a:rPr>
              <a:t>();</a:t>
            </a:r>
            <a:br>
              <a:rPr lang="en-US" sz="1600" dirty="0" smtClean="0">
                <a:solidFill>
                  <a:schemeClr val="tx1"/>
                </a:solidFill>
              </a:rPr>
            </a:br>
            <a:r>
              <a:rPr lang="en-US" sz="1600" dirty="0" smtClean="0">
                <a:solidFill>
                  <a:schemeClr val="tx1"/>
                </a:solidFill>
              </a:rPr>
              <a:t>	</a:t>
            </a:r>
            <a:r>
              <a:rPr lang="en-US" sz="1600" i="1" dirty="0" smtClean="0">
                <a:solidFill>
                  <a:schemeClr val="tx1"/>
                </a:solidFill>
              </a:rPr>
              <a:t>//</a:t>
            </a:r>
            <a:r>
              <a:rPr lang="en-US" sz="1600" i="1" dirty="0" err="1" smtClean="0">
                <a:solidFill>
                  <a:schemeClr val="tx1"/>
                </a:solidFill>
              </a:rPr>
              <a:t>noinspection</a:t>
            </a:r>
            <a:r>
              <a:rPr lang="en-US" sz="1600" i="1" dirty="0" smtClean="0">
                <a:solidFill>
                  <a:schemeClr val="tx1"/>
                </a:solidFill>
              </a:rPr>
              <a:t> </a:t>
            </a:r>
            <a:r>
              <a:rPr lang="en-US" sz="1600" i="1" dirty="0" err="1" smtClean="0">
                <a:solidFill>
                  <a:schemeClr val="tx1"/>
                </a:solidFill>
              </a:rPr>
              <a:t>SimplifiableIfStatement</a:t>
            </a:r>
            <a:r>
              <a:rPr lang="en-US" sz="1600" i="1" dirty="0" smtClean="0">
                <a:solidFill>
                  <a:schemeClr val="tx1"/>
                </a:solidFill>
              </a:rPr>
              <a:t/>
            </a:r>
            <a:br>
              <a:rPr lang="en-US" sz="1600" i="1" dirty="0" smtClean="0">
                <a:solidFill>
                  <a:schemeClr val="tx1"/>
                </a:solidFill>
              </a:rPr>
            </a:br>
            <a:r>
              <a:rPr lang="en-US" sz="1600" i="1" dirty="0" smtClean="0">
                <a:solidFill>
                  <a:schemeClr val="tx1"/>
                </a:solidFill>
              </a:rPr>
              <a:t>	</a:t>
            </a:r>
            <a:r>
              <a:rPr lang="en-US" sz="1600" b="1" dirty="0" smtClean="0">
                <a:solidFill>
                  <a:schemeClr val="tx1"/>
                </a:solidFill>
              </a:rPr>
              <a:t>if </a:t>
            </a:r>
            <a:r>
              <a:rPr lang="en-US" sz="1600" dirty="0" smtClean="0">
                <a:solidFill>
                  <a:schemeClr val="tx1"/>
                </a:solidFill>
              </a:rPr>
              <a:t>(id == </a:t>
            </a:r>
            <a:r>
              <a:rPr lang="en-US" sz="1600" dirty="0" err="1" smtClean="0">
                <a:solidFill>
                  <a:schemeClr val="tx1"/>
                </a:solidFill>
              </a:rPr>
              <a:t>R.id.</a:t>
            </a:r>
            <a:r>
              <a:rPr lang="en-US" sz="1600" b="1" i="1" dirty="0" err="1" smtClean="0">
                <a:solidFill>
                  <a:schemeClr val="tx1"/>
                </a:solidFill>
              </a:rPr>
              <a:t>action_settings</a:t>
            </a:r>
            <a:r>
              <a:rPr lang="en-US" sz="1600" dirty="0" smtClean="0">
                <a:solidFill>
                  <a:schemeClr val="tx1"/>
                </a:solidFill>
              </a:rPr>
              <a:t>) {</a:t>
            </a:r>
            <a:r>
              <a:rPr lang="en-US" sz="1600" dirty="0" smtClean="0">
                <a:solidFill>
                  <a:srgbClr val="00B050"/>
                </a:solidFill>
              </a:rPr>
              <a:t/>
            </a:r>
            <a:br>
              <a:rPr lang="en-US" sz="1600" dirty="0" smtClean="0">
                <a:solidFill>
                  <a:srgbClr val="00B050"/>
                </a:solidFill>
              </a:rPr>
            </a:br>
            <a:r>
              <a:rPr lang="en-US" sz="1600" dirty="0" smtClean="0">
                <a:solidFill>
                  <a:srgbClr val="00B050"/>
                </a:solidFill>
              </a:rPr>
              <a:t/>
            </a:r>
            <a:br>
              <a:rPr lang="en-US" sz="1600" dirty="0" smtClean="0">
                <a:solidFill>
                  <a:srgbClr val="00B050"/>
                </a:solidFill>
              </a:rPr>
            </a:br>
            <a:r>
              <a:rPr lang="en-US" sz="1600" i="1" dirty="0" smtClean="0">
                <a:solidFill>
                  <a:srgbClr val="00B050"/>
                </a:solidFill>
              </a:rPr>
              <a:t>	Toast toast = </a:t>
            </a:r>
            <a:r>
              <a:rPr lang="en-US" sz="1600" i="1" dirty="0" err="1" smtClean="0">
                <a:solidFill>
                  <a:srgbClr val="00B050"/>
                </a:solidFill>
              </a:rPr>
              <a:t>Toast.makeText</a:t>
            </a:r>
            <a:r>
              <a:rPr lang="en-US" sz="1600" i="1" dirty="0" smtClean="0">
                <a:solidFill>
                  <a:srgbClr val="00B050"/>
                </a:solidFill>
              </a:rPr>
              <a:t>(this, "CLICKED SETTINGS </a:t>
            </a:r>
            <a:r>
              <a:rPr lang="en-US" sz="1600" i="1" dirty="0" smtClean="0">
                <a:solidFill>
                  <a:srgbClr val="00B050"/>
                </a:solidFill>
              </a:rPr>
              <a:t>!!!",</a:t>
            </a:r>
            <a:r>
              <a:rPr lang="en-US" sz="1600" i="1" dirty="0" err="1" smtClean="0">
                <a:solidFill>
                  <a:srgbClr val="00B050"/>
                </a:solidFill>
              </a:rPr>
              <a:t>Toast.LENGTH_LONG</a:t>
            </a:r>
            <a:r>
              <a:rPr lang="en-US" sz="1600" i="1" dirty="0" smtClean="0">
                <a:solidFill>
                  <a:srgbClr val="00B050"/>
                </a:solidFill>
              </a:rPr>
              <a:t>);            </a:t>
            </a:r>
            <a:endParaRPr lang="en-US" sz="1600" i="1" dirty="0" smtClean="0">
              <a:solidFill>
                <a:srgbClr val="00B050"/>
              </a:solidFill>
            </a:endParaRPr>
          </a:p>
          <a:p>
            <a:pPr marL="79762" indent="0">
              <a:buNone/>
            </a:pPr>
            <a:r>
              <a:rPr lang="en-US" sz="1600" i="1" dirty="0">
                <a:solidFill>
                  <a:srgbClr val="00B050"/>
                </a:solidFill>
              </a:rPr>
              <a:t>	</a:t>
            </a:r>
            <a:r>
              <a:rPr lang="en-US" sz="1600" i="1" dirty="0" err="1" smtClean="0">
                <a:solidFill>
                  <a:srgbClr val="00B050"/>
                </a:solidFill>
              </a:rPr>
              <a:t>toast.show</a:t>
            </a:r>
            <a:r>
              <a:rPr lang="en-US" sz="1600" i="1" dirty="0" smtClean="0">
                <a:solidFill>
                  <a:srgbClr val="00B050"/>
                </a:solidFill>
              </a:rPr>
              <a:t>();</a:t>
            </a:r>
            <a:br>
              <a:rPr lang="en-US" sz="1600" i="1" dirty="0" smtClean="0">
                <a:solidFill>
                  <a:srgbClr val="00B050"/>
                </a:solidFill>
              </a:rPr>
            </a:br>
            <a:endParaRPr lang="en-US" sz="1600" i="1" dirty="0" smtClean="0">
              <a:solidFill>
                <a:srgbClr val="00B050"/>
              </a:solidFill>
            </a:endParaRPr>
          </a:p>
          <a:p>
            <a:r>
              <a:rPr lang="en-US" sz="2400" dirty="0" smtClean="0"/>
              <a:t>REMOVE </a:t>
            </a:r>
            <a:r>
              <a:rPr lang="en-US" sz="2400" dirty="0"/>
              <a:t>highlighted in green to </a:t>
            </a:r>
            <a:r>
              <a:rPr lang="en-US" sz="2400" dirty="0" err="1"/>
              <a:t>onOptionsItemSelected</a:t>
            </a:r>
            <a:r>
              <a:rPr lang="en-US" sz="2400" dirty="0"/>
              <a:t> method</a:t>
            </a:r>
          </a:p>
          <a:p>
            <a:pPr marL="79762" indent="0">
              <a:buNone/>
            </a:pPr>
            <a:r>
              <a:rPr lang="en-US" sz="1600" i="1" dirty="0" smtClean="0">
                <a:solidFill>
                  <a:srgbClr val="00B050"/>
                </a:solidFill>
              </a:rPr>
              <a:t/>
            </a:r>
            <a:br>
              <a:rPr lang="en-US" sz="1600" i="1" dirty="0" smtClean="0">
                <a:solidFill>
                  <a:srgbClr val="00B050"/>
                </a:solidFill>
              </a:rPr>
            </a:br>
            <a:r>
              <a:rPr lang="en-US" sz="1600" i="1" dirty="0" smtClean="0">
                <a:solidFill>
                  <a:srgbClr val="00B050"/>
                </a:solidFill>
              </a:rPr>
              <a:t>    // LAB 4 CODE</a:t>
            </a:r>
            <a:br>
              <a:rPr lang="en-US" sz="1600" i="1" dirty="0" smtClean="0">
                <a:solidFill>
                  <a:srgbClr val="00B050"/>
                </a:solidFill>
              </a:rPr>
            </a:br>
            <a:r>
              <a:rPr lang="en-US" sz="1600" i="1" dirty="0" smtClean="0">
                <a:solidFill>
                  <a:srgbClr val="00B050"/>
                </a:solidFill>
              </a:rPr>
              <a:t>    //</a:t>
            </a:r>
            <a:r>
              <a:rPr lang="en-US" sz="1600" b="1" dirty="0" err="1" smtClean="0">
                <a:solidFill>
                  <a:srgbClr val="00B050"/>
                </a:solidFill>
              </a:rPr>
              <a:t>int</a:t>
            </a:r>
            <a:r>
              <a:rPr lang="en-US" sz="1600" b="1" dirty="0" smtClean="0">
                <a:solidFill>
                  <a:srgbClr val="00B050"/>
                </a:solidFill>
              </a:rPr>
              <a:t> </a:t>
            </a:r>
            <a:r>
              <a:rPr lang="en-US" sz="1600" dirty="0" err="1" smtClean="0">
                <a:solidFill>
                  <a:srgbClr val="00B050"/>
                </a:solidFill>
              </a:rPr>
              <a:t>i</a:t>
            </a:r>
            <a:r>
              <a:rPr lang="en-US" sz="1600" dirty="0" smtClean="0">
                <a:solidFill>
                  <a:srgbClr val="00B050"/>
                </a:solidFill>
              </a:rPr>
              <a:t> = 0;</a:t>
            </a:r>
            <a:br>
              <a:rPr lang="en-US" sz="1600" dirty="0" smtClean="0">
                <a:solidFill>
                  <a:srgbClr val="00B050"/>
                </a:solidFill>
              </a:rPr>
            </a:br>
            <a:r>
              <a:rPr lang="en-US" sz="1600" dirty="0" smtClean="0">
                <a:solidFill>
                  <a:srgbClr val="00B050"/>
                </a:solidFill>
              </a:rPr>
              <a:t>    //</a:t>
            </a:r>
            <a:r>
              <a:rPr lang="en-US" sz="1600" b="1" dirty="0" err="1" smtClean="0">
                <a:solidFill>
                  <a:srgbClr val="00B050"/>
                </a:solidFill>
              </a:rPr>
              <a:t>int</a:t>
            </a:r>
            <a:r>
              <a:rPr lang="en-US" sz="1600" b="1" dirty="0" smtClean="0">
                <a:solidFill>
                  <a:srgbClr val="00B050"/>
                </a:solidFill>
              </a:rPr>
              <a:t> </a:t>
            </a:r>
            <a:r>
              <a:rPr lang="en-US" sz="1600" dirty="0" smtClean="0">
                <a:solidFill>
                  <a:srgbClr val="00B050"/>
                </a:solidFill>
              </a:rPr>
              <a:t>j = 0;</a:t>
            </a:r>
            <a:br>
              <a:rPr lang="en-US" sz="1600" dirty="0" smtClean="0">
                <a:solidFill>
                  <a:srgbClr val="00B050"/>
                </a:solidFill>
              </a:rPr>
            </a:br>
            <a:r>
              <a:rPr lang="en-US" sz="1600" dirty="0" smtClean="0">
                <a:solidFill>
                  <a:srgbClr val="00B050"/>
                </a:solidFill>
              </a:rPr>
              <a:t>    //</a:t>
            </a:r>
            <a:r>
              <a:rPr lang="en-US" sz="1600" b="1" dirty="0" err="1" smtClean="0">
                <a:solidFill>
                  <a:srgbClr val="00B050"/>
                </a:solidFill>
              </a:rPr>
              <a:t>int</a:t>
            </a:r>
            <a:r>
              <a:rPr lang="en-US" sz="1600" b="1" dirty="0" smtClean="0">
                <a:solidFill>
                  <a:srgbClr val="00B050"/>
                </a:solidFill>
              </a:rPr>
              <a:t> </a:t>
            </a:r>
            <a:r>
              <a:rPr lang="en-US" sz="1600" dirty="0" smtClean="0">
                <a:solidFill>
                  <a:srgbClr val="00B050"/>
                </a:solidFill>
              </a:rPr>
              <a:t>k = </a:t>
            </a:r>
            <a:r>
              <a:rPr lang="en-US" sz="1600" dirty="0" err="1" smtClean="0">
                <a:solidFill>
                  <a:srgbClr val="00B050"/>
                </a:solidFill>
              </a:rPr>
              <a:t>i</a:t>
            </a:r>
            <a:r>
              <a:rPr lang="en-US" sz="1600" dirty="0" smtClean="0">
                <a:solidFill>
                  <a:srgbClr val="00B050"/>
                </a:solidFill>
              </a:rPr>
              <a:t> / j;</a:t>
            </a:r>
            <a:br>
              <a:rPr lang="en-US" sz="1600" dirty="0" smtClean="0">
                <a:solidFill>
                  <a:srgbClr val="00B050"/>
                </a:solidFill>
              </a:rPr>
            </a:br>
            <a:r>
              <a:rPr lang="en-US" sz="1600" dirty="0" smtClean="0">
                <a:solidFill>
                  <a:srgbClr val="00B050"/>
                </a:solidFill>
              </a:rPr>
              <a:t/>
            </a:r>
            <a:br>
              <a:rPr lang="en-US" sz="1600" dirty="0" smtClean="0">
                <a:solidFill>
                  <a:srgbClr val="00B050"/>
                </a:solidFill>
              </a:rPr>
            </a:br>
            <a:endParaRPr lang="en-US" sz="1600" dirty="0" smtClean="0">
              <a:solidFill>
                <a:schemeClr val="tx1"/>
              </a:solidFill>
            </a:endParaRPr>
          </a:p>
        </p:txBody>
      </p:sp>
    </p:spTree>
    <p:extLst>
      <p:ext uri="{BB962C8B-B14F-4D97-AF65-F5344CB8AC3E}">
        <p14:creationId xmlns:p14="http://schemas.microsoft.com/office/powerpoint/2010/main" val="15151616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Run the App  View the Toast by clicking on settings (right hand corner)</a:t>
            </a:r>
            <a:br>
              <a:rPr lang="en-US" sz="2400" b="1" dirty="0" smtClean="0">
                <a:solidFill>
                  <a:srgbClr val="002060"/>
                </a:solidFill>
                <a:effectLst>
                  <a:outerShdw blurRad="38100" dist="38100" dir="2700000" algn="tl">
                    <a:srgbClr val="C0C0C0"/>
                  </a:outerShdw>
                </a:effectLst>
                <a:sym typeface="Wingdings"/>
              </a:rPr>
            </a:br>
            <a:endParaRPr lang="en-US" sz="2400" dirty="0"/>
          </a:p>
        </p:txBody>
      </p:sp>
      <p:pic>
        <p:nvPicPr>
          <p:cNvPr id="6" name="Picture 5" descr="Screenshot - 9_1_2015 , 1_46_45 PM.png"/>
          <p:cNvPicPr>
            <a:picLocks noGrp="1" noChangeAspect="1"/>
          </p:cNvPicPr>
          <p:nvPr isPhoto="1"/>
        </p:nvPicPr>
        <p:blipFill>
          <a:blip r:embed="rId2" cstate="print"/>
          <a:srcRect/>
          <a:stretch>
            <a:fillRect/>
          </a:stretch>
        </p:blipFill>
        <p:spPr bwMode="auto">
          <a:xfrm>
            <a:off x="6309536" y="1371600"/>
            <a:ext cx="2470855" cy="4351445"/>
          </a:xfrm>
          <a:prstGeom prst="rect">
            <a:avLst/>
          </a:prstGeom>
          <a:noFill/>
          <a:ln w="9525">
            <a:noFill/>
            <a:miter lim="800000"/>
            <a:headEnd/>
            <a:tailEnd/>
          </a:ln>
        </p:spPr>
      </p:pic>
      <p:pic>
        <p:nvPicPr>
          <p:cNvPr id="7" name="Picture 1" descr="Screenshot - 9_1_2015 , 1_46_34 PM.png"/>
          <p:cNvPicPr>
            <a:picLocks noGrp="1" noChangeAspect="1"/>
          </p:cNvPicPr>
          <p:nvPr isPhoto="1"/>
        </p:nvPicPr>
        <p:blipFill>
          <a:blip r:embed="rId3" cstate="print"/>
          <a:srcRect/>
          <a:stretch>
            <a:fillRect/>
          </a:stretch>
        </p:blipFill>
        <p:spPr bwMode="auto">
          <a:xfrm>
            <a:off x="3403600" y="1447800"/>
            <a:ext cx="2414587" cy="4114800"/>
          </a:xfrm>
          <a:prstGeom prst="rect">
            <a:avLst/>
          </a:prstGeom>
          <a:noFill/>
          <a:ln w="9525">
            <a:noFill/>
            <a:miter lim="800000"/>
            <a:headEnd/>
            <a:tailEnd/>
          </a:ln>
        </p:spPr>
      </p:pic>
      <p:pic>
        <p:nvPicPr>
          <p:cNvPr id="8" name="Picture 1" descr="Screenshot - 9_1_2015 , 1_34_46 PM.png"/>
          <p:cNvPicPr>
            <a:picLocks noGrp="1" noChangeAspect="1"/>
          </p:cNvPicPr>
          <p:nvPr isPhoto="1"/>
        </p:nvPicPr>
        <p:blipFill>
          <a:blip r:embed="rId4" cstate="print"/>
          <a:srcRect l="68333" t="-35"/>
          <a:stretch>
            <a:fillRect/>
          </a:stretch>
        </p:blipFill>
        <p:spPr bwMode="auto">
          <a:xfrm>
            <a:off x="203200" y="1447800"/>
            <a:ext cx="2656145" cy="4191000"/>
          </a:xfrm>
          <a:prstGeom prst="rect">
            <a:avLst/>
          </a:prstGeom>
          <a:noFill/>
          <a:ln w="9525">
            <a:noFill/>
            <a:miter lim="800000"/>
            <a:headEnd/>
            <a:tailEnd/>
          </a:ln>
        </p:spPr>
      </p:pic>
    </p:spTree>
    <p:extLst>
      <p:ext uri="{BB962C8B-B14F-4D97-AF65-F5344CB8AC3E}">
        <p14:creationId xmlns:p14="http://schemas.microsoft.com/office/powerpoint/2010/main" val="11855246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Lab6 – Debugging</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9700901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Add a Breakpoint  Run the app in Debug Mode</a:t>
            </a:r>
            <a:endParaRPr lang="en-US" sz="2400" b="1" dirty="0">
              <a:latin typeface="Arial" charset="0"/>
              <a:ea typeface="Arial" charset="0"/>
              <a:cs typeface="Arial" charset="0"/>
            </a:endParaRPr>
          </a:p>
        </p:txBody>
      </p:sp>
      <p:pic>
        <p:nvPicPr>
          <p:cNvPr id="4" name="Picture 3"/>
          <p:cNvPicPr>
            <a:picLocks noChangeAspect="1"/>
          </p:cNvPicPr>
          <p:nvPr/>
        </p:nvPicPr>
        <p:blipFill>
          <a:blip r:embed="rId2"/>
          <a:stretch>
            <a:fillRect/>
          </a:stretch>
        </p:blipFill>
        <p:spPr>
          <a:xfrm>
            <a:off x="228600" y="1437082"/>
            <a:ext cx="8464627" cy="4277918"/>
          </a:xfrm>
          <a:prstGeom prst="rect">
            <a:avLst/>
          </a:prstGeom>
        </p:spPr>
      </p:pic>
      <p:sp>
        <p:nvSpPr>
          <p:cNvPr id="6" name="Oval 5"/>
          <p:cNvSpPr/>
          <p:nvPr/>
        </p:nvSpPr>
        <p:spPr>
          <a:xfrm>
            <a:off x="3352800" y="1371600"/>
            <a:ext cx="381000" cy="467918"/>
          </a:xfrm>
          <a:prstGeom prst="ellipse">
            <a:avLst/>
          </a:prstGeom>
          <a:noFill/>
          <a:ln cmpd="tri"/>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94296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Debug Window</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304800" y="1295400"/>
            <a:ext cx="8388427" cy="5439032"/>
          </a:xfrm>
          <a:prstGeom prst="rect">
            <a:avLst/>
          </a:prstGeom>
        </p:spPr>
      </p:pic>
    </p:spTree>
    <p:extLst>
      <p:ext uri="{BB962C8B-B14F-4D97-AF65-F5344CB8AC3E}">
        <p14:creationId xmlns:p14="http://schemas.microsoft.com/office/powerpoint/2010/main" val="12822914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Stop the Debugger</a:t>
            </a:r>
            <a:endParaRPr lang="en-US" sz="2400" b="1" dirty="0">
              <a:latin typeface="Arial" charset="0"/>
              <a:ea typeface="Arial" charset="0"/>
              <a:cs typeface="Arial" charset="0"/>
            </a:endParaRPr>
          </a:p>
        </p:txBody>
      </p:sp>
      <p:pic>
        <p:nvPicPr>
          <p:cNvPr id="4" name="Picture 3" descr="Screenshot - 9_1_2015 , 1_49_15 PM.png"/>
          <p:cNvPicPr>
            <a:picLocks noGrp="1" noChangeAspect="1"/>
          </p:cNvPicPr>
          <p:nvPr isPhoto="1"/>
        </p:nvPicPr>
        <p:blipFill>
          <a:blip r:embed="rId2" cstate="print"/>
          <a:srcRect/>
          <a:stretch>
            <a:fillRect/>
          </a:stretch>
        </p:blipFill>
        <p:spPr bwMode="auto">
          <a:xfrm>
            <a:off x="228600" y="1752600"/>
            <a:ext cx="8610600" cy="2495550"/>
          </a:xfrm>
          <a:prstGeom prst="rect">
            <a:avLst/>
          </a:prstGeom>
          <a:noFill/>
          <a:ln w="9525">
            <a:noFill/>
            <a:miter lim="800000"/>
            <a:headEnd/>
            <a:tailEnd/>
          </a:ln>
        </p:spPr>
      </p:pic>
    </p:spTree>
    <p:extLst>
      <p:ext uri="{BB962C8B-B14F-4D97-AF65-F5344CB8AC3E}">
        <p14:creationId xmlns:p14="http://schemas.microsoft.com/office/powerpoint/2010/main" val="169223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46113" y="685800"/>
            <a:ext cx="8347114" cy="427038"/>
          </a:xfrm>
        </p:spPr>
        <p:txBody>
          <a:bodyPr/>
          <a:lstStyle/>
          <a:p>
            <a:r>
              <a:rPr lang="en-US" sz="2400" b="1" dirty="0">
                <a:solidFill>
                  <a:srgbClr val="002060"/>
                </a:solidFill>
              </a:rPr>
              <a:t>Debugging with Android Studio</a:t>
            </a:r>
          </a:p>
        </p:txBody>
      </p:sp>
      <p:sp>
        <p:nvSpPr>
          <p:cNvPr id="9" name="Content Placeholder 2"/>
          <p:cNvSpPr txBox="1">
            <a:spLocks/>
          </p:cNvSpPr>
          <p:nvPr/>
        </p:nvSpPr>
        <p:spPr bwMode="auto">
          <a:xfrm>
            <a:off x="346113" y="15240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0" indent="-342900" defTabSz="914400" hangingPunct="1">
              <a:lnSpc>
                <a:spcPct val="100000"/>
              </a:lnSpc>
              <a:spcBef>
                <a:spcPct val="20000"/>
              </a:spcBef>
              <a:buClrTx/>
              <a:buSzTx/>
              <a:buFont typeface="Arial" charset="0"/>
              <a:buChar char="•"/>
            </a:pPr>
            <a:endParaRPr lang="en-US" sz="2400" dirty="0">
              <a:solidFill>
                <a:prstClr val="black"/>
              </a:solidFill>
              <a:latin typeface="Arial" charset="0"/>
              <a:ea typeface="Arial" charset="0"/>
              <a:cs typeface="Arial" charset="0"/>
            </a:endParaRPr>
          </a:p>
        </p:txBody>
      </p:sp>
    </p:spTree>
    <p:extLst>
      <p:ext uri="{BB962C8B-B14F-4D97-AF65-F5344CB8AC3E}">
        <p14:creationId xmlns:p14="http://schemas.microsoft.com/office/powerpoint/2010/main" val="17590073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46113" y="685800"/>
            <a:ext cx="8347114"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Android Studio</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228600" y="1371599"/>
            <a:ext cx="8915400" cy="5384151"/>
          </a:xfrm>
          <a:prstGeom prst="rect">
            <a:avLst/>
          </a:prstGeom>
        </p:spPr>
      </p:pic>
    </p:spTree>
    <p:extLst>
      <p:ext uri="{BB962C8B-B14F-4D97-AF65-F5344CB8AC3E}">
        <p14:creationId xmlns:p14="http://schemas.microsoft.com/office/powerpoint/2010/main" val="10158574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Android Features</a:t>
            </a:r>
            <a:endParaRPr lang="en-US" altLang="en-US" sz="2800" b="1" dirty="0">
              <a:solidFill>
                <a:srgbClr val="002060"/>
              </a:solidFill>
              <a:effectLst>
                <a:outerShdw blurRad="38100" dist="38100" dir="2700000" algn="tl">
                  <a:srgbClr val="C0C0C0"/>
                </a:outerShdw>
              </a:effectLst>
            </a:endParaRPr>
          </a:p>
        </p:txBody>
      </p:sp>
      <p:sp>
        <p:nvSpPr>
          <p:cNvPr id="2" name="Rectangle 1"/>
          <p:cNvSpPr/>
          <p:nvPr/>
        </p:nvSpPr>
        <p:spPr>
          <a:xfrm>
            <a:off x="249508" y="1219200"/>
            <a:ext cx="8001000" cy="4801314"/>
          </a:xfrm>
          <a:prstGeom prst="rect">
            <a:avLst/>
          </a:prstGeom>
          <a:noFill/>
        </p:spPr>
        <p:txBody>
          <a:bodyPr wrap="square">
            <a:spAutoFit/>
          </a:bodyPr>
          <a:lstStyle/>
          <a:p>
            <a:pPr marL="285750" indent="-285750">
              <a:buFont typeface="Arial" charset="0"/>
              <a:buChar char="•"/>
            </a:pPr>
            <a:r>
              <a:rPr lang="en-US" b="1" dirty="0"/>
              <a:t>Application framework</a:t>
            </a:r>
            <a:r>
              <a:rPr lang="en-US" dirty="0"/>
              <a:t> enabling reuse and replacement of components</a:t>
            </a:r>
          </a:p>
          <a:p>
            <a:pPr marL="285750" indent="-285750">
              <a:buFont typeface="Arial" charset="0"/>
              <a:buChar char="•"/>
            </a:pPr>
            <a:r>
              <a:rPr lang="en-US" b="1" dirty="0" err="1"/>
              <a:t>Dalvik</a:t>
            </a:r>
            <a:r>
              <a:rPr lang="en-US" b="1" dirty="0"/>
              <a:t> virtual machine</a:t>
            </a:r>
            <a:r>
              <a:rPr lang="en-US" dirty="0"/>
              <a:t> optimized for mobile devices</a:t>
            </a:r>
          </a:p>
          <a:p>
            <a:pPr marL="285750" indent="-285750">
              <a:buFont typeface="Arial" charset="0"/>
              <a:buChar char="•"/>
            </a:pPr>
            <a:r>
              <a:rPr lang="en-US" b="1" dirty="0"/>
              <a:t>Integrated browser</a:t>
            </a:r>
            <a:r>
              <a:rPr lang="en-US" dirty="0"/>
              <a:t> based on the open </a:t>
            </a:r>
            <a:r>
              <a:rPr lang="en-US" dirty="0" smtClean="0"/>
              <a:t>source</a:t>
            </a:r>
            <a:r>
              <a:rPr lang="en-US" dirty="0" smtClean="0">
                <a:ln>
                  <a:solidFill>
                    <a:schemeClr val="accent6"/>
                  </a:solidFill>
                </a:ln>
              </a:rPr>
              <a:t> </a:t>
            </a:r>
            <a:r>
              <a:rPr lang="en-US" dirty="0">
                <a:ln w="0">
                  <a:solidFill>
                    <a:schemeClr val="accent6"/>
                  </a:solidFill>
                </a:ln>
                <a:solidFill>
                  <a:sysClr val="windowText" lastClr="000000"/>
                </a:solidFill>
                <a:effectLst>
                  <a:outerShdw blurRad="38100" dist="19050" dir="2700000" algn="tl" rotWithShape="0">
                    <a:schemeClr val="dk1">
                      <a:alpha val="40000"/>
                    </a:schemeClr>
                  </a:outerShdw>
                </a:effectLst>
                <a:hlinkClick r:id="rId2"/>
              </a:rPr>
              <a:t>WebKit</a:t>
            </a:r>
            <a:r>
              <a:rPr lang="en-US" dirty="0" smtClean="0">
                <a:ln>
                  <a:solidFill>
                    <a:schemeClr val="accent6"/>
                  </a:solidFill>
                </a:ln>
              </a:rPr>
              <a:t> </a:t>
            </a:r>
            <a:r>
              <a:rPr lang="en-US" dirty="0" smtClean="0"/>
              <a:t>engine </a:t>
            </a:r>
            <a:endParaRPr lang="en-US" dirty="0"/>
          </a:p>
          <a:p>
            <a:pPr marL="285750" indent="-285750">
              <a:buFont typeface="Arial" charset="0"/>
              <a:buChar char="•"/>
            </a:pPr>
            <a:r>
              <a:rPr lang="en-US" b="1" dirty="0"/>
              <a:t>Optimized graphics</a:t>
            </a:r>
            <a:r>
              <a:rPr lang="en-US" dirty="0"/>
              <a:t> powered by a custom 2D graphics library; 3D graphics based on the OpenGL ES 1.0 specification (hardware acceleration optional)</a:t>
            </a:r>
          </a:p>
          <a:p>
            <a:pPr marL="285750" indent="-285750">
              <a:buFont typeface="Arial" charset="0"/>
              <a:buChar char="•"/>
            </a:pPr>
            <a:r>
              <a:rPr lang="en-US" b="1" dirty="0"/>
              <a:t>SQLite</a:t>
            </a:r>
            <a:r>
              <a:rPr lang="en-US" dirty="0"/>
              <a:t> for structured data storage</a:t>
            </a:r>
          </a:p>
          <a:p>
            <a:pPr marL="285750" indent="-285750">
              <a:buFont typeface="Arial" charset="0"/>
              <a:buChar char="•"/>
            </a:pPr>
            <a:r>
              <a:rPr lang="en-US" b="1" dirty="0"/>
              <a:t>Media support</a:t>
            </a:r>
            <a:r>
              <a:rPr lang="en-US" dirty="0"/>
              <a:t> for common audio, video, and still image formats (MPEG4, H.264, MP3, AAC, AMR, JPG, PNG, GIF)</a:t>
            </a:r>
          </a:p>
          <a:p>
            <a:pPr marL="285750" indent="-285750">
              <a:buFont typeface="Arial" charset="0"/>
              <a:buChar char="•"/>
            </a:pPr>
            <a:r>
              <a:rPr lang="en-US" b="1" dirty="0"/>
              <a:t>GSM Telephony</a:t>
            </a:r>
            <a:r>
              <a:rPr lang="en-US" dirty="0"/>
              <a:t> (hardware dependent)</a:t>
            </a:r>
          </a:p>
          <a:p>
            <a:pPr marL="285750" indent="-285750">
              <a:buFont typeface="Arial" charset="0"/>
              <a:buChar char="•"/>
            </a:pPr>
            <a:r>
              <a:rPr lang="en-US" b="1" dirty="0"/>
              <a:t>Bluetooth, EDGE, 3G, and </a:t>
            </a:r>
            <a:r>
              <a:rPr lang="en-US" b="1" dirty="0" err="1"/>
              <a:t>WiFi</a:t>
            </a:r>
            <a:r>
              <a:rPr lang="en-US" dirty="0"/>
              <a:t> (hardware dependent)</a:t>
            </a:r>
          </a:p>
          <a:p>
            <a:pPr marL="285750" indent="-285750">
              <a:buFont typeface="Arial" charset="0"/>
              <a:buChar char="•"/>
            </a:pPr>
            <a:r>
              <a:rPr lang="en-US" b="1" dirty="0"/>
              <a:t>Camera, GPS, compass, and accelerometer</a:t>
            </a:r>
            <a:r>
              <a:rPr lang="en-US" dirty="0"/>
              <a:t> (hardware dependent)</a:t>
            </a:r>
          </a:p>
          <a:p>
            <a:pPr marL="285750" indent="-285750">
              <a:buFont typeface="Arial" charset="0"/>
              <a:buChar char="•"/>
            </a:pPr>
            <a:r>
              <a:rPr lang="en-US" b="1" dirty="0"/>
              <a:t>Rich development environment</a:t>
            </a:r>
            <a:r>
              <a:rPr lang="en-US" dirty="0"/>
              <a:t> including a device emulator, tools for debugging, memory and performance profiling, and a plugin for the Eclipse </a:t>
            </a:r>
            <a:r>
              <a:rPr lang="en-US" dirty="0" smtClean="0"/>
              <a:t>IDE</a:t>
            </a:r>
          </a:p>
          <a:p>
            <a:endParaRPr lang="en-US" dirty="0" smtClean="0">
              <a:ln>
                <a:solidFill>
                  <a:schemeClr val="accent6"/>
                </a:solidFill>
              </a:ln>
              <a:hlinkClick r:id="rId3"/>
            </a:endParaRPr>
          </a:p>
          <a:p>
            <a:r>
              <a:rPr lang="en-US" dirty="0" smtClean="0">
                <a:ln>
                  <a:solidFill>
                    <a:schemeClr val="accent6"/>
                  </a:solidFill>
                </a:ln>
                <a:hlinkClick r:id="rId3"/>
              </a:rPr>
              <a:t>http</a:t>
            </a:r>
            <a:r>
              <a:rPr lang="en-US" dirty="0">
                <a:ln>
                  <a:solidFill>
                    <a:schemeClr val="accent6"/>
                  </a:solidFill>
                </a:ln>
                <a:hlinkClick r:id="rId3"/>
              </a:rPr>
              <a:t>://developer.android.com/guide/basics/what-is-android.html</a:t>
            </a:r>
            <a:endParaRPr lang="en-US" dirty="0">
              <a:ln>
                <a:solidFill>
                  <a:schemeClr val="accent6"/>
                </a:solidFill>
              </a:ln>
            </a:endParaRPr>
          </a:p>
        </p:txBody>
      </p:sp>
    </p:spTree>
    <p:extLst>
      <p:ext uri="{BB962C8B-B14F-4D97-AF65-F5344CB8AC3E}">
        <p14:creationId xmlns:p14="http://schemas.microsoft.com/office/powerpoint/2010/main" val="16934850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Lab7 – Advanced</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1225517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Create a New Project   Name it Lab7</a:t>
            </a:r>
            <a:endParaRPr lang="en-US" sz="2400" b="1" dirty="0">
              <a:latin typeface="Arial" charset="0"/>
              <a:ea typeface="Arial" charset="0"/>
              <a:cs typeface="Arial" charset="0"/>
            </a:endParaRPr>
          </a:p>
        </p:txBody>
      </p:sp>
      <p:pic>
        <p:nvPicPr>
          <p:cNvPr id="4" name="Picture 3"/>
          <p:cNvPicPr>
            <a:picLocks noChangeAspect="1"/>
          </p:cNvPicPr>
          <p:nvPr/>
        </p:nvPicPr>
        <p:blipFill>
          <a:blip r:embed="rId2"/>
          <a:stretch>
            <a:fillRect/>
          </a:stretch>
        </p:blipFill>
        <p:spPr>
          <a:xfrm>
            <a:off x="228600" y="1125539"/>
            <a:ext cx="8229600" cy="5046662"/>
          </a:xfrm>
          <a:prstGeom prst="rect">
            <a:avLst/>
          </a:prstGeom>
        </p:spPr>
      </p:pic>
    </p:spTree>
    <p:extLst>
      <p:ext uri="{BB962C8B-B14F-4D97-AF65-F5344CB8AC3E}">
        <p14:creationId xmlns:p14="http://schemas.microsoft.com/office/powerpoint/2010/main" val="2723120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SDK for Lab7  Select SDK  Click Next</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0" y="1295400"/>
            <a:ext cx="9144000" cy="5126566"/>
          </a:xfrm>
          <a:prstGeom prst="rect">
            <a:avLst/>
          </a:prstGeom>
        </p:spPr>
      </p:pic>
    </p:spTree>
    <p:extLst>
      <p:ext uri="{BB962C8B-B14F-4D97-AF65-F5344CB8AC3E}">
        <p14:creationId xmlns:p14="http://schemas.microsoft.com/office/powerpoint/2010/main" val="3591475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Complete Creating Project Lab7  Click Finish</a:t>
            </a:r>
            <a:endParaRPr lang="en-US" sz="2400" b="1" dirty="0">
              <a:latin typeface="Arial" charset="0"/>
              <a:ea typeface="Arial" charset="0"/>
              <a:cs typeface="Arial" charset="0"/>
            </a:endParaRPr>
          </a:p>
        </p:txBody>
      </p:sp>
      <p:pic>
        <p:nvPicPr>
          <p:cNvPr id="3" name="Picture 2"/>
          <p:cNvPicPr>
            <a:picLocks noChangeAspect="1"/>
          </p:cNvPicPr>
          <p:nvPr/>
        </p:nvPicPr>
        <p:blipFill>
          <a:blip r:embed="rId2"/>
          <a:stretch>
            <a:fillRect/>
          </a:stretch>
        </p:blipFill>
        <p:spPr>
          <a:xfrm>
            <a:off x="12700" y="1219200"/>
            <a:ext cx="9144000" cy="5980074"/>
          </a:xfrm>
          <a:prstGeom prst="rect">
            <a:avLst/>
          </a:prstGeom>
        </p:spPr>
      </p:pic>
    </p:spTree>
    <p:extLst>
      <p:ext uri="{BB962C8B-B14F-4D97-AF65-F5344CB8AC3E}">
        <p14:creationId xmlns:p14="http://schemas.microsoft.com/office/powerpoint/2010/main" val="16662313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Open </a:t>
            </a:r>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Activity_Main.xml</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 Add a Button to the screen  Select the button</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336627" y="1371600"/>
            <a:ext cx="8382000" cy="3612243"/>
          </a:xfrm>
          <a:prstGeom prst="rect">
            <a:avLst/>
          </a:prstGeom>
        </p:spPr>
      </p:pic>
    </p:spTree>
    <p:extLst>
      <p:ext uri="{BB962C8B-B14F-4D97-AF65-F5344CB8AC3E}">
        <p14:creationId xmlns:p14="http://schemas.microsoft.com/office/powerpoint/2010/main" val="19875199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Activity_Main.xml</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 Add a Button  Drag the button to the screen</a:t>
            </a:r>
            <a:endParaRPr lang="en-US" sz="2400" b="1" dirty="0">
              <a:latin typeface="Arial" charset="0"/>
              <a:ea typeface="Arial" charset="0"/>
              <a:cs typeface="Arial" charset="0"/>
            </a:endParaRPr>
          </a:p>
        </p:txBody>
      </p:sp>
      <p:pic>
        <p:nvPicPr>
          <p:cNvPr id="3" name="Picture 2"/>
          <p:cNvPicPr>
            <a:picLocks noChangeAspect="1"/>
          </p:cNvPicPr>
          <p:nvPr/>
        </p:nvPicPr>
        <p:blipFill>
          <a:blip r:embed="rId2"/>
          <a:stretch>
            <a:fillRect/>
          </a:stretch>
        </p:blipFill>
        <p:spPr>
          <a:xfrm>
            <a:off x="228600" y="1354917"/>
            <a:ext cx="8915400" cy="4148166"/>
          </a:xfrm>
          <a:prstGeom prst="rect">
            <a:avLst/>
          </a:prstGeom>
        </p:spPr>
      </p:pic>
    </p:spTree>
    <p:extLst>
      <p:ext uri="{BB962C8B-B14F-4D97-AF65-F5344CB8AC3E}">
        <p14:creationId xmlns:p14="http://schemas.microsoft.com/office/powerpoint/2010/main" val="11959501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Activity_Main.xml</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 Add a Button  Double Click on the Button and Name It  Submit</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0" y="1912966"/>
            <a:ext cx="9144000" cy="3421033"/>
          </a:xfrm>
          <a:prstGeom prst="rect">
            <a:avLst/>
          </a:prstGeom>
        </p:spPr>
      </p:pic>
    </p:spTree>
    <p:extLst>
      <p:ext uri="{BB962C8B-B14F-4D97-AF65-F5344CB8AC3E}">
        <p14:creationId xmlns:p14="http://schemas.microsoft.com/office/powerpoint/2010/main" val="6258438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Add a Listener to Button  Create a Java Class  </a:t>
            </a:r>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OurOnClickListener.java</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 This class will listen to button event</a:t>
            </a:r>
            <a:endParaRPr lang="en-US" sz="2400" b="1" dirty="0">
              <a:solidFill>
                <a:srgbClr val="002060"/>
              </a:solidFill>
              <a:latin typeface="Arial" charset="0"/>
              <a:ea typeface="Arial" charset="0"/>
              <a:cs typeface="Arial" charset="0"/>
            </a:endParaRPr>
          </a:p>
        </p:txBody>
      </p:sp>
      <p:pic>
        <p:nvPicPr>
          <p:cNvPr id="2" name="Picture 1"/>
          <p:cNvPicPr>
            <a:picLocks noChangeAspect="1"/>
          </p:cNvPicPr>
          <p:nvPr/>
        </p:nvPicPr>
        <p:blipFill>
          <a:blip r:embed="rId3"/>
          <a:stretch>
            <a:fillRect/>
          </a:stretch>
        </p:blipFill>
        <p:spPr>
          <a:xfrm>
            <a:off x="228600" y="1752600"/>
            <a:ext cx="8788400" cy="1524000"/>
          </a:xfrm>
          <a:prstGeom prst="rect">
            <a:avLst/>
          </a:prstGeom>
        </p:spPr>
      </p:pic>
      <p:pic>
        <p:nvPicPr>
          <p:cNvPr id="3" name="Picture 2"/>
          <p:cNvPicPr>
            <a:picLocks noChangeAspect="1"/>
          </p:cNvPicPr>
          <p:nvPr/>
        </p:nvPicPr>
        <p:blipFill>
          <a:blip r:embed="rId4"/>
          <a:stretch>
            <a:fillRect/>
          </a:stretch>
        </p:blipFill>
        <p:spPr>
          <a:xfrm>
            <a:off x="228600" y="3302000"/>
            <a:ext cx="8788400" cy="3098800"/>
          </a:xfrm>
          <a:prstGeom prst="rect">
            <a:avLst/>
          </a:prstGeom>
        </p:spPr>
      </p:pic>
    </p:spTree>
    <p:extLst>
      <p:ext uri="{BB962C8B-B14F-4D97-AF65-F5344CB8AC3E}">
        <p14:creationId xmlns:p14="http://schemas.microsoft.com/office/powerpoint/2010/main" val="5324950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Add </a:t>
            </a:r>
            <a:r>
              <a:rPr lang="en-US" sz="2400" b="1" dirty="0" err="1" smtClean="0">
                <a:solidFill>
                  <a:srgbClr val="002060"/>
                </a:solidFill>
                <a:effectLst>
                  <a:outerShdw blurRad="38100" dist="38100" dir="2700000" algn="tl">
                    <a:srgbClr val="C0C0C0"/>
                  </a:outerShdw>
                </a:effectLst>
                <a:sym typeface="Wingdings"/>
              </a:rPr>
              <a:t>onClick</a:t>
            </a:r>
            <a:r>
              <a:rPr lang="en-US" sz="2400" b="1" dirty="0" smtClean="0">
                <a:solidFill>
                  <a:srgbClr val="002060"/>
                </a:solidFill>
                <a:effectLst>
                  <a:outerShdw blurRad="38100" dist="38100" dir="2700000" algn="tl">
                    <a:srgbClr val="C0C0C0"/>
                  </a:outerShdw>
                </a:effectLst>
                <a:sym typeface="Wingdings"/>
              </a:rPr>
              <a:t> Method in </a:t>
            </a:r>
            <a:r>
              <a:rPr lang="en-US" sz="2400" b="1" dirty="0" err="1" smtClean="0">
                <a:solidFill>
                  <a:srgbClr val="002060"/>
                </a:solidFill>
                <a:effectLst>
                  <a:outerShdw blurRad="38100" dist="38100" dir="2700000" algn="tl">
                    <a:srgbClr val="C0C0C0"/>
                  </a:outerShdw>
                </a:effectLst>
                <a:sym typeface="Wingdings"/>
              </a:rPr>
              <a:t>OurOnClickListener.java</a:t>
            </a:r>
            <a:r>
              <a:rPr lang="en-US" sz="2400" b="1" dirty="0" smtClean="0">
                <a:solidFill>
                  <a:srgbClr val="002060"/>
                </a:solidFill>
                <a:effectLst>
                  <a:outerShdw blurRad="38100" dist="38100" dir="2700000" algn="tl">
                    <a:srgbClr val="C0C0C0"/>
                  </a:outerShdw>
                </a:effectLst>
                <a:sym typeface="Wingdings"/>
              </a:rPr>
              <a:t>  To Listen Submit Action in Mobile UI  Screenshot</a:t>
            </a:r>
            <a:endParaRPr lang="en-US" sz="2400" dirty="0"/>
          </a:p>
        </p:txBody>
      </p:sp>
      <p:pic>
        <p:nvPicPr>
          <p:cNvPr id="2" name="Picture 1"/>
          <p:cNvPicPr>
            <a:picLocks noChangeAspect="1"/>
          </p:cNvPicPr>
          <p:nvPr/>
        </p:nvPicPr>
        <p:blipFill>
          <a:blip r:embed="rId2"/>
          <a:stretch>
            <a:fillRect/>
          </a:stretch>
        </p:blipFill>
        <p:spPr>
          <a:xfrm>
            <a:off x="228600" y="1752600"/>
            <a:ext cx="8610600" cy="4362755"/>
          </a:xfrm>
          <a:prstGeom prst="rect">
            <a:avLst/>
          </a:prstGeom>
        </p:spPr>
      </p:pic>
    </p:spTree>
    <p:extLst>
      <p:ext uri="{BB962C8B-B14F-4D97-AF65-F5344CB8AC3E}">
        <p14:creationId xmlns:p14="http://schemas.microsoft.com/office/powerpoint/2010/main" val="18250517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Add </a:t>
            </a:r>
            <a:r>
              <a:rPr lang="en-US" sz="2400" b="1" dirty="0" err="1" smtClean="0">
                <a:solidFill>
                  <a:srgbClr val="002060"/>
                </a:solidFill>
                <a:effectLst>
                  <a:outerShdw blurRad="38100" dist="38100" dir="2700000" algn="tl">
                    <a:srgbClr val="C0C0C0"/>
                  </a:outerShdw>
                </a:effectLst>
                <a:sym typeface="Wingdings"/>
              </a:rPr>
              <a:t>onClick</a:t>
            </a:r>
            <a:r>
              <a:rPr lang="en-US" sz="2400" b="1" dirty="0" smtClean="0">
                <a:solidFill>
                  <a:srgbClr val="002060"/>
                </a:solidFill>
                <a:effectLst>
                  <a:outerShdw blurRad="38100" dist="38100" dir="2700000" algn="tl">
                    <a:srgbClr val="C0C0C0"/>
                  </a:outerShdw>
                </a:effectLst>
                <a:sym typeface="Wingdings"/>
              </a:rPr>
              <a:t> Method in </a:t>
            </a:r>
            <a:r>
              <a:rPr lang="en-US" sz="2400" b="1" dirty="0" err="1" smtClean="0">
                <a:solidFill>
                  <a:srgbClr val="002060"/>
                </a:solidFill>
                <a:effectLst>
                  <a:outerShdw blurRad="38100" dist="38100" dir="2700000" algn="tl">
                    <a:srgbClr val="C0C0C0"/>
                  </a:outerShdw>
                </a:effectLst>
                <a:sym typeface="Wingdings"/>
              </a:rPr>
              <a:t>OurOnClickListener.java</a:t>
            </a:r>
            <a:r>
              <a:rPr lang="en-US" sz="2400" b="1" dirty="0" smtClean="0">
                <a:solidFill>
                  <a:srgbClr val="002060"/>
                </a:solidFill>
                <a:effectLst>
                  <a:outerShdw blurRad="38100" dist="38100" dir="2700000" algn="tl">
                    <a:srgbClr val="C0C0C0"/>
                  </a:outerShdw>
                </a:effectLst>
                <a:sym typeface="Wingdings"/>
              </a:rPr>
              <a:t>  To Listen Submit Action in Mobile </a:t>
            </a:r>
            <a:r>
              <a:rPr lang="en-US" sz="2400" b="1" dirty="0" smtClean="0">
                <a:solidFill>
                  <a:srgbClr val="002060"/>
                </a:solidFill>
                <a:effectLst>
                  <a:outerShdw blurRad="38100" dist="38100" dir="2700000" algn="tl">
                    <a:srgbClr val="C0C0C0"/>
                  </a:outerShdw>
                </a:effectLst>
                <a:sym typeface="Wingdings"/>
              </a:rPr>
              <a:t>UI </a:t>
            </a:r>
            <a:br>
              <a:rPr lang="en-US" sz="2400" b="1" dirty="0" smtClean="0">
                <a:solidFill>
                  <a:srgbClr val="002060"/>
                </a:solidFill>
                <a:effectLst>
                  <a:outerShdw blurRad="38100" dist="38100" dir="2700000" algn="tl">
                    <a:srgbClr val="C0C0C0"/>
                  </a:outerShdw>
                </a:effectLst>
                <a:sym typeface="Wingdings"/>
              </a:rPr>
            </a:br>
            <a:r>
              <a:rPr lang="en-US" sz="2000" i="1" dirty="0" smtClean="0">
                <a:solidFill>
                  <a:srgbClr val="FF0000"/>
                </a:solidFill>
                <a:effectLst>
                  <a:outerShdw blurRad="38100" dist="38100" dir="2700000" algn="tl">
                    <a:srgbClr val="C0C0C0"/>
                  </a:outerShdw>
                </a:effectLst>
                <a:sym typeface="Wingdings"/>
              </a:rPr>
              <a:t>Note: There will be an Error, but will be fixed in the next step</a:t>
            </a:r>
            <a:endParaRPr lang="en-US" sz="2000" i="1" dirty="0">
              <a:solidFill>
                <a:srgbClr val="FF0000"/>
              </a:solidFill>
            </a:endParaRPr>
          </a:p>
        </p:txBody>
      </p:sp>
      <p:sp>
        <p:nvSpPr>
          <p:cNvPr id="9" name="Content Placeholder 2"/>
          <p:cNvSpPr txBox="1">
            <a:spLocks/>
          </p:cNvSpPr>
          <p:nvPr/>
        </p:nvSpPr>
        <p:spPr bwMode="auto">
          <a:xfrm>
            <a:off x="346113" y="2133600"/>
            <a:ext cx="8229600" cy="426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0" indent="-342900" defTabSz="914400" hangingPunct="1">
              <a:lnSpc>
                <a:spcPct val="100000"/>
              </a:lnSpc>
              <a:spcBef>
                <a:spcPct val="20000"/>
              </a:spcBef>
              <a:buClrTx/>
              <a:buSzTx/>
              <a:buNone/>
            </a:pPr>
            <a:r>
              <a:rPr lang="en-US" sz="1400" b="1" dirty="0">
                <a:solidFill>
                  <a:srgbClr val="00B050"/>
                </a:solidFill>
              </a:rPr>
              <a:t>package </a:t>
            </a:r>
            <a:r>
              <a:rPr lang="en-US" sz="1400" dirty="0">
                <a:solidFill>
                  <a:srgbClr val="00B050"/>
                </a:solidFill>
              </a:rPr>
              <a:t>ecodcnc.com.lab7;</a:t>
            </a:r>
            <a:br>
              <a:rPr lang="en-US" sz="1400" dirty="0">
                <a:solidFill>
                  <a:srgbClr val="00B050"/>
                </a:solidFill>
              </a:rPr>
            </a:br>
            <a:r>
              <a:rPr lang="en-US" sz="1400" dirty="0">
                <a:solidFill>
                  <a:srgbClr val="00B050"/>
                </a:solidFill>
              </a:rPr>
              <a:t/>
            </a:r>
            <a:br>
              <a:rPr lang="en-US" sz="1400" dirty="0">
                <a:solidFill>
                  <a:srgbClr val="00B050"/>
                </a:solidFill>
              </a:rPr>
            </a:br>
            <a:r>
              <a:rPr lang="en-US" sz="1400" b="1" dirty="0">
                <a:solidFill>
                  <a:srgbClr val="00B050"/>
                </a:solidFill>
              </a:rPr>
              <a:t>import </a:t>
            </a:r>
            <a:r>
              <a:rPr lang="en-US" sz="1400" dirty="0" err="1">
                <a:solidFill>
                  <a:srgbClr val="00B050"/>
                </a:solidFill>
              </a:rPr>
              <a:t>android.view.View</a:t>
            </a:r>
            <a:r>
              <a:rPr lang="en-US" sz="1400" dirty="0">
                <a:solidFill>
                  <a:srgbClr val="00B050"/>
                </a:solidFill>
              </a:rPr>
              <a:t>;</a:t>
            </a:r>
            <a:br>
              <a:rPr lang="en-US" sz="1400" dirty="0">
                <a:solidFill>
                  <a:srgbClr val="00B050"/>
                </a:solidFill>
              </a:rPr>
            </a:br>
            <a:r>
              <a:rPr lang="en-US" sz="1400" b="1" dirty="0">
                <a:solidFill>
                  <a:srgbClr val="00B050"/>
                </a:solidFill>
              </a:rPr>
              <a:t>import </a:t>
            </a:r>
            <a:r>
              <a:rPr lang="en-US" sz="1400" dirty="0" err="1">
                <a:solidFill>
                  <a:srgbClr val="00B050"/>
                </a:solidFill>
              </a:rPr>
              <a:t>android.view.View.OnClickListener</a:t>
            </a:r>
            <a:r>
              <a:rPr lang="en-US" sz="1400" dirty="0">
                <a:solidFill>
                  <a:srgbClr val="00B050"/>
                </a:solidFill>
              </a:rPr>
              <a:t>;</a:t>
            </a:r>
            <a:br>
              <a:rPr lang="en-US" sz="1400" dirty="0">
                <a:solidFill>
                  <a:srgbClr val="00B050"/>
                </a:solidFill>
              </a:rPr>
            </a:br>
            <a:r>
              <a:rPr lang="en-US" sz="1400" dirty="0">
                <a:solidFill>
                  <a:srgbClr val="00B050"/>
                </a:solidFill>
              </a:rPr>
              <a:t/>
            </a:r>
            <a:br>
              <a:rPr lang="en-US" sz="1400" dirty="0">
                <a:solidFill>
                  <a:srgbClr val="00B050"/>
                </a:solidFill>
              </a:rPr>
            </a:br>
            <a:r>
              <a:rPr lang="en-US" sz="1400" b="1" dirty="0">
                <a:solidFill>
                  <a:srgbClr val="00B050"/>
                </a:solidFill>
              </a:rPr>
              <a:t>public class </a:t>
            </a:r>
            <a:r>
              <a:rPr lang="en-US" sz="1400" dirty="0" err="1">
                <a:solidFill>
                  <a:srgbClr val="00B050"/>
                </a:solidFill>
              </a:rPr>
              <a:t>OurOnClickListener</a:t>
            </a:r>
            <a:r>
              <a:rPr lang="en-US" sz="1400" dirty="0">
                <a:solidFill>
                  <a:srgbClr val="00B050"/>
                </a:solidFill>
              </a:rPr>
              <a:t> </a:t>
            </a:r>
            <a:r>
              <a:rPr lang="en-US" sz="1400" b="1" dirty="0">
                <a:solidFill>
                  <a:srgbClr val="00B050"/>
                </a:solidFill>
              </a:rPr>
              <a:t>implements </a:t>
            </a:r>
            <a:r>
              <a:rPr lang="en-US" sz="1400" dirty="0" err="1">
                <a:solidFill>
                  <a:srgbClr val="00B050"/>
                </a:solidFill>
              </a:rPr>
              <a:t>OnClickListener</a:t>
            </a:r>
            <a:r>
              <a:rPr lang="en-US" sz="1400" dirty="0">
                <a:solidFill>
                  <a:srgbClr val="00B050"/>
                </a:solidFill>
              </a:rPr>
              <a:t> {</a:t>
            </a:r>
            <a:br>
              <a:rPr lang="en-US" sz="1400" dirty="0">
                <a:solidFill>
                  <a:srgbClr val="00B050"/>
                </a:solidFill>
              </a:rPr>
            </a:br>
            <a:r>
              <a:rPr lang="en-US" sz="1400" dirty="0" smtClean="0">
                <a:solidFill>
                  <a:srgbClr val="00B050"/>
                </a:solidFill>
              </a:rPr>
              <a:t>    </a:t>
            </a:r>
            <a:r>
              <a:rPr lang="en-US" sz="1400" dirty="0" err="1">
                <a:solidFill>
                  <a:srgbClr val="00B050"/>
                </a:solidFill>
              </a:rPr>
              <a:t>MainActivity</a:t>
            </a:r>
            <a:r>
              <a:rPr lang="en-US" sz="1400" dirty="0">
                <a:solidFill>
                  <a:srgbClr val="00B050"/>
                </a:solidFill>
              </a:rPr>
              <a:t> </a:t>
            </a:r>
            <a:r>
              <a:rPr lang="en-US" sz="1400" b="1" dirty="0">
                <a:solidFill>
                  <a:srgbClr val="00B050"/>
                </a:solidFill>
              </a:rPr>
              <a:t>caller</a:t>
            </a:r>
            <a:r>
              <a:rPr lang="en-US" sz="1400" dirty="0">
                <a:solidFill>
                  <a:srgbClr val="00B050"/>
                </a:solidFill>
              </a:rPr>
              <a:t>;</a:t>
            </a:r>
            <a:br>
              <a:rPr lang="en-US" sz="1400" dirty="0">
                <a:solidFill>
                  <a:srgbClr val="00B050"/>
                </a:solidFill>
              </a:rPr>
            </a:br>
            <a:r>
              <a:rPr lang="en-US" sz="1400" dirty="0">
                <a:solidFill>
                  <a:srgbClr val="00B050"/>
                </a:solidFill>
              </a:rPr>
              <a:t>    </a:t>
            </a:r>
            <a:r>
              <a:rPr lang="en-US" sz="1400" b="1" dirty="0">
                <a:solidFill>
                  <a:srgbClr val="00B050"/>
                </a:solidFill>
              </a:rPr>
              <a:t>private </a:t>
            </a:r>
            <a:r>
              <a:rPr lang="en-US" sz="1400" b="1" dirty="0" err="1">
                <a:solidFill>
                  <a:srgbClr val="00B050"/>
                </a:solidFill>
              </a:rPr>
              <a:t>int</a:t>
            </a:r>
            <a:r>
              <a:rPr lang="en-US" sz="1400" b="1" dirty="0">
                <a:solidFill>
                  <a:srgbClr val="00B050"/>
                </a:solidFill>
              </a:rPr>
              <a:t> count</a:t>
            </a:r>
            <a:r>
              <a:rPr lang="en-US" sz="1400" dirty="0" smtClean="0">
                <a:solidFill>
                  <a:srgbClr val="00B050"/>
                </a:solidFill>
              </a:rPr>
              <a:t>;</a:t>
            </a:r>
            <a:endParaRPr lang="en-US" sz="1400" dirty="0" smtClean="0">
              <a:solidFill>
                <a:srgbClr val="00B050"/>
              </a:solidFill>
            </a:endParaRPr>
          </a:p>
          <a:p>
            <a:pPr marL="342900" lvl="0" indent="-342900" defTabSz="914400" hangingPunct="1">
              <a:lnSpc>
                <a:spcPct val="100000"/>
              </a:lnSpc>
              <a:spcBef>
                <a:spcPct val="20000"/>
              </a:spcBef>
              <a:buClrTx/>
              <a:buSzTx/>
              <a:buNone/>
            </a:pPr>
            <a:r>
              <a:rPr lang="en-US" sz="1400" dirty="0" smtClean="0">
                <a:solidFill>
                  <a:srgbClr val="00B050"/>
                </a:solidFill>
              </a:rPr>
              <a:t>   </a:t>
            </a:r>
            <a:r>
              <a:rPr lang="en-US" sz="1400" dirty="0" smtClean="0">
                <a:solidFill>
                  <a:srgbClr val="00B050"/>
                </a:solidFill>
              </a:rPr>
              <a:t>   </a:t>
            </a:r>
            <a:r>
              <a:rPr lang="en-US" sz="1400" b="1" dirty="0">
                <a:solidFill>
                  <a:srgbClr val="00B050"/>
                </a:solidFill>
              </a:rPr>
              <a:t>public </a:t>
            </a:r>
            <a:r>
              <a:rPr lang="en-US" sz="1400" dirty="0" err="1">
                <a:solidFill>
                  <a:srgbClr val="00B050"/>
                </a:solidFill>
              </a:rPr>
              <a:t>OurOnClickListener</a:t>
            </a:r>
            <a:r>
              <a:rPr lang="en-US" sz="1400" dirty="0">
                <a:solidFill>
                  <a:srgbClr val="00B050"/>
                </a:solidFill>
              </a:rPr>
              <a:t>(</a:t>
            </a:r>
            <a:r>
              <a:rPr lang="en-US" sz="1400" dirty="0" err="1">
                <a:solidFill>
                  <a:srgbClr val="00B050"/>
                </a:solidFill>
              </a:rPr>
              <a:t>MainActivity</a:t>
            </a:r>
            <a:r>
              <a:rPr lang="en-US" sz="1400" dirty="0">
                <a:solidFill>
                  <a:srgbClr val="00B050"/>
                </a:solidFill>
              </a:rPr>
              <a:t> activity) {</a:t>
            </a:r>
            <a:br>
              <a:rPr lang="en-US" sz="1400" dirty="0">
                <a:solidFill>
                  <a:srgbClr val="00B050"/>
                </a:solidFill>
              </a:rPr>
            </a:br>
            <a:r>
              <a:rPr lang="en-US" sz="1400" dirty="0">
                <a:solidFill>
                  <a:srgbClr val="00B050"/>
                </a:solidFill>
              </a:rPr>
              <a:t>        </a:t>
            </a:r>
            <a:r>
              <a:rPr lang="en-US" sz="1400" b="1" dirty="0" err="1">
                <a:solidFill>
                  <a:srgbClr val="00B050"/>
                </a:solidFill>
              </a:rPr>
              <a:t>this</a:t>
            </a:r>
            <a:r>
              <a:rPr lang="en-US" sz="1400" dirty="0" err="1">
                <a:solidFill>
                  <a:srgbClr val="00B050"/>
                </a:solidFill>
              </a:rPr>
              <a:t>.</a:t>
            </a:r>
            <a:r>
              <a:rPr lang="en-US" sz="1400" b="1" dirty="0" err="1">
                <a:solidFill>
                  <a:srgbClr val="00B050"/>
                </a:solidFill>
              </a:rPr>
              <a:t>caller</a:t>
            </a:r>
            <a:r>
              <a:rPr lang="en-US" sz="1400" b="1" dirty="0">
                <a:solidFill>
                  <a:srgbClr val="00B050"/>
                </a:solidFill>
              </a:rPr>
              <a:t> </a:t>
            </a:r>
            <a:r>
              <a:rPr lang="en-US" sz="1400" dirty="0">
                <a:solidFill>
                  <a:srgbClr val="00B050"/>
                </a:solidFill>
              </a:rPr>
              <a:t>= activity;</a:t>
            </a:r>
            <a:br>
              <a:rPr lang="en-US" sz="1400" dirty="0">
                <a:solidFill>
                  <a:srgbClr val="00B050"/>
                </a:solidFill>
              </a:rPr>
            </a:br>
            <a:r>
              <a:rPr lang="en-US" sz="1400" dirty="0">
                <a:solidFill>
                  <a:srgbClr val="00B050"/>
                </a:solidFill>
              </a:rPr>
              <a:t>        </a:t>
            </a:r>
            <a:r>
              <a:rPr lang="en-US" sz="1400" b="1" dirty="0" err="1">
                <a:solidFill>
                  <a:srgbClr val="00B050"/>
                </a:solidFill>
              </a:rPr>
              <a:t>this</a:t>
            </a:r>
            <a:r>
              <a:rPr lang="en-US" sz="1400" dirty="0" err="1">
                <a:solidFill>
                  <a:srgbClr val="00B050"/>
                </a:solidFill>
              </a:rPr>
              <a:t>.</a:t>
            </a:r>
            <a:r>
              <a:rPr lang="en-US" sz="1400" b="1" dirty="0" err="1">
                <a:solidFill>
                  <a:srgbClr val="00B050"/>
                </a:solidFill>
              </a:rPr>
              <a:t>count</a:t>
            </a:r>
            <a:r>
              <a:rPr lang="en-US" sz="1400" b="1" dirty="0">
                <a:solidFill>
                  <a:srgbClr val="00B050"/>
                </a:solidFill>
              </a:rPr>
              <a:t> </a:t>
            </a:r>
            <a:r>
              <a:rPr lang="en-US" sz="1400" dirty="0">
                <a:solidFill>
                  <a:srgbClr val="00B050"/>
                </a:solidFill>
              </a:rPr>
              <a:t>= 0;</a:t>
            </a:r>
            <a:br>
              <a:rPr lang="en-US" sz="1400" dirty="0">
                <a:solidFill>
                  <a:srgbClr val="00B050"/>
                </a:solidFill>
              </a:rPr>
            </a:br>
            <a:r>
              <a:rPr lang="en-US" sz="1400" dirty="0">
                <a:solidFill>
                  <a:srgbClr val="00B050"/>
                </a:solidFill>
              </a:rPr>
              <a:t>    }</a:t>
            </a:r>
            <a:br>
              <a:rPr lang="en-US" sz="1400" dirty="0">
                <a:solidFill>
                  <a:srgbClr val="00B050"/>
                </a:solidFill>
              </a:rPr>
            </a:br>
            <a:r>
              <a:rPr lang="en-US" sz="1400" dirty="0" smtClean="0">
                <a:solidFill>
                  <a:srgbClr val="00B050"/>
                </a:solidFill>
              </a:rPr>
              <a:t>    </a:t>
            </a:r>
            <a:r>
              <a:rPr lang="en-US" sz="1400" dirty="0">
                <a:solidFill>
                  <a:srgbClr val="00B050"/>
                </a:solidFill>
              </a:rPr>
              <a:t>@Override</a:t>
            </a:r>
            <a:br>
              <a:rPr lang="en-US" sz="1400" dirty="0">
                <a:solidFill>
                  <a:srgbClr val="00B050"/>
                </a:solidFill>
              </a:rPr>
            </a:br>
            <a:r>
              <a:rPr lang="en-US" sz="1400" dirty="0">
                <a:solidFill>
                  <a:srgbClr val="00B050"/>
                </a:solidFill>
              </a:rPr>
              <a:t>    </a:t>
            </a:r>
            <a:r>
              <a:rPr lang="en-US" sz="1400" b="1" dirty="0">
                <a:solidFill>
                  <a:srgbClr val="00B050"/>
                </a:solidFill>
              </a:rPr>
              <a:t>public void </a:t>
            </a:r>
            <a:r>
              <a:rPr lang="en-US" sz="1400" dirty="0" err="1">
                <a:solidFill>
                  <a:srgbClr val="00B050"/>
                </a:solidFill>
              </a:rPr>
              <a:t>onClick</a:t>
            </a:r>
            <a:r>
              <a:rPr lang="en-US" sz="1400" dirty="0">
                <a:solidFill>
                  <a:srgbClr val="00B050"/>
                </a:solidFill>
              </a:rPr>
              <a:t>(View v) {</a:t>
            </a:r>
            <a:br>
              <a:rPr lang="en-US" sz="1400" dirty="0">
                <a:solidFill>
                  <a:srgbClr val="00B050"/>
                </a:solidFill>
              </a:rPr>
            </a:br>
            <a:r>
              <a:rPr lang="en-US" sz="1400" dirty="0">
                <a:solidFill>
                  <a:srgbClr val="00B050"/>
                </a:solidFill>
              </a:rPr>
              <a:t>        </a:t>
            </a:r>
            <a:r>
              <a:rPr lang="en-US" sz="1400" b="1" dirty="0">
                <a:solidFill>
                  <a:srgbClr val="00B050"/>
                </a:solidFill>
              </a:rPr>
              <a:t>count</a:t>
            </a:r>
            <a:r>
              <a:rPr lang="en-US" sz="1400" dirty="0">
                <a:solidFill>
                  <a:srgbClr val="00B050"/>
                </a:solidFill>
              </a:rPr>
              <a:t>++;</a:t>
            </a:r>
            <a:br>
              <a:rPr lang="en-US" sz="1400" dirty="0">
                <a:solidFill>
                  <a:srgbClr val="00B050"/>
                </a:solidFill>
              </a:rPr>
            </a:br>
            <a:r>
              <a:rPr lang="en-US" sz="1400" dirty="0">
                <a:solidFill>
                  <a:srgbClr val="00B050"/>
                </a:solidFill>
              </a:rPr>
              <a:t>        String </a:t>
            </a:r>
            <a:r>
              <a:rPr lang="en-US" sz="1400" dirty="0" err="1">
                <a:solidFill>
                  <a:srgbClr val="00B050"/>
                </a:solidFill>
              </a:rPr>
              <a:t>countstr</a:t>
            </a:r>
            <a:r>
              <a:rPr lang="en-US" sz="1400" dirty="0">
                <a:solidFill>
                  <a:srgbClr val="00B050"/>
                </a:solidFill>
              </a:rPr>
              <a:t> = </a:t>
            </a:r>
            <a:r>
              <a:rPr lang="en-US" sz="1400" dirty="0" err="1">
                <a:solidFill>
                  <a:srgbClr val="00B050"/>
                </a:solidFill>
              </a:rPr>
              <a:t>Integer.</a:t>
            </a:r>
            <a:r>
              <a:rPr lang="en-US" sz="1400" i="1" dirty="0" err="1">
                <a:solidFill>
                  <a:srgbClr val="00B050"/>
                </a:solidFill>
              </a:rPr>
              <a:t>toString</a:t>
            </a:r>
            <a:r>
              <a:rPr lang="en-US" sz="1400" dirty="0">
                <a:solidFill>
                  <a:srgbClr val="00B050"/>
                </a:solidFill>
              </a:rPr>
              <a:t>(</a:t>
            </a:r>
            <a:r>
              <a:rPr lang="en-US" sz="1400" b="1" dirty="0">
                <a:solidFill>
                  <a:srgbClr val="00B050"/>
                </a:solidFill>
              </a:rPr>
              <a:t>count</a:t>
            </a:r>
            <a:r>
              <a:rPr lang="en-US" sz="1400" dirty="0">
                <a:solidFill>
                  <a:srgbClr val="00B050"/>
                </a:solidFill>
              </a:rPr>
              <a:t>);</a:t>
            </a:r>
            <a:br>
              <a:rPr lang="en-US" sz="1400" dirty="0">
                <a:solidFill>
                  <a:srgbClr val="00B050"/>
                </a:solidFill>
              </a:rPr>
            </a:br>
            <a:r>
              <a:rPr lang="en-US" sz="1400" dirty="0">
                <a:solidFill>
                  <a:srgbClr val="00B050"/>
                </a:solidFill>
              </a:rPr>
              <a:t>        </a:t>
            </a:r>
            <a:r>
              <a:rPr lang="en-US" sz="1400" b="1" dirty="0" err="1">
                <a:solidFill>
                  <a:srgbClr val="00B050"/>
                </a:solidFill>
              </a:rPr>
              <a:t>caller</a:t>
            </a:r>
            <a:r>
              <a:rPr lang="en-US" sz="1400" dirty="0" err="1">
                <a:solidFill>
                  <a:srgbClr val="00B050"/>
                </a:solidFill>
              </a:rPr>
              <a:t>.</a:t>
            </a:r>
            <a:r>
              <a:rPr lang="en-US" sz="1400" b="1" dirty="0" err="1">
                <a:solidFill>
                  <a:srgbClr val="00B050"/>
                </a:solidFill>
              </a:rPr>
              <a:t>textView</a:t>
            </a:r>
            <a:r>
              <a:rPr lang="en-US" sz="1400" dirty="0" err="1">
                <a:solidFill>
                  <a:srgbClr val="00B050"/>
                </a:solidFill>
              </a:rPr>
              <a:t>.setText</a:t>
            </a:r>
            <a:r>
              <a:rPr lang="en-US" sz="1400" dirty="0">
                <a:solidFill>
                  <a:srgbClr val="00B050"/>
                </a:solidFill>
              </a:rPr>
              <a:t>(</a:t>
            </a:r>
            <a:r>
              <a:rPr lang="en-US" sz="1400" b="1" dirty="0">
                <a:solidFill>
                  <a:srgbClr val="00B050"/>
                </a:solidFill>
              </a:rPr>
              <a:t>"Clicked " </a:t>
            </a:r>
            <a:r>
              <a:rPr lang="en-US" sz="1400" dirty="0">
                <a:solidFill>
                  <a:srgbClr val="00B050"/>
                </a:solidFill>
              </a:rPr>
              <a:t>+ </a:t>
            </a:r>
            <a:r>
              <a:rPr lang="en-US" sz="1400" dirty="0" err="1">
                <a:solidFill>
                  <a:srgbClr val="00B050"/>
                </a:solidFill>
              </a:rPr>
              <a:t>countstr</a:t>
            </a:r>
            <a:r>
              <a:rPr lang="en-US" sz="1400" dirty="0">
                <a:solidFill>
                  <a:srgbClr val="00B050"/>
                </a:solidFill>
              </a:rPr>
              <a:t> + </a:t>
            </a:r>
            <a:r>
              <a:rPr lang="en-US" sz="1400" b="1" dirty="0">
                <a:solidFill>
                  <a:srgbClr val="00B050"/>
                </a:solidFill>
              </a:rPr>
              <a:t>" times</a:t>
            </a:r>
            <a:r>
              <a:rPr lang="en-US" sz="1400" b="1" dirty="0" smtClean="0">
                <a:solidFill>
                  <a:srgbClr val="00B050"/>
                </a:solidFill>
              </a:rPr>
              <a:t>"</a:t>
            </a:r>
            <a:r>
              <a:rPr lang="en-US" sz="1400" dirty="0" smtClean="0">
                <a:solidFill>
                  <a:srgbClr val="00B050"/>
                </a:solidFill>
              </a:rPr>
              <a:t>);</a:t>
            </a:r>
            <a:r>
              <a:rPr lang="en-US" sz="1400" dirty="0">
                <a:solidFill>
                  <a:srgbClr val="00B050"/>
                </a:solidFill>
              </a:rPr>
              <a:t/>
            </a:r>
            <a:br>
              <a:rPr lang="en-US" sz="1400" dirty="0">
                <a:solidFill>
                  <a:srgbClr val="00B050"/>
                </a:solidFill>
              </a:rPr>
            </a:br>
            <a:r>
              <a:rPr lang="en-US" sz="1400" dirty="0">
                <a:solidFill>
                  <a:srgbClr val="00B050"/>
                </a:solidFill>
              </a:rPr>
              <a:t>    </a:t>
            </a:r>
            <a:r>
              <a:rPr lang="en-US" sz="1400" dirty="0" smtClean="0">
                <a:solidFill>
                  <a:srgbClr val="00B050"/>
                </a:solidFill>
              </a:rPr>
              <a:t>}</a:t>
            </a:r>
            <a:r>
              <a:rPr lang="en-US" sz="1400" dirty="0">
                <a:solidFill>
                  <a:srgbClr val="00B050"/>
                </a:solidFill>
              </a:rPr>
              <a:t/>
            </a:r>
            <a:br>
              <a:rPr lang="en-US" sz="1400" dirty="0">
                <a:solidFill>
                  <a:srgbClr val="00B050"/>
                </a:solidFill>
              </a:rPr>
            </a:br>
            <a:r>
              <a:rPr lang="en-US" sz="1400" dirty="0">
                <a:solidFill>
                  <a:srgbClr val="00B050"/>
                </a:solidFill>
              </a:rPr>
              <a:t>}</a:t>
            </a:r>
            <a:br>
              <a:rPr lang="en-US" sz="1400" dirty="0">
                <a:solidFill>
                  <a:srgbClr val="00B050"/>
                </a:solidFill>
              </a:rPr>
            </a:br>
            <a:endParaRPr lang="en-US" sz="1400" dirty="0">
              <a:solidFill>
                <a:srgbClr val="00B050"/>
              </a:solidFill>
              <a:latin typeface="Calibri"/>
              <a:ea typeface=""/>
              <a:cs typeface=""/>
            </a:endParaRPr>
          </a:p>
        </p:txBody>
      </p:sp>
    </p:spTree>
    <p:extLst>
      <p:ext uri="{BB962C8B-B14F-4D97-AF65-F5344CB8AC3E}">
        <p14:creationId xmlns:p14="http://schemas.microsoft.com/office/powerpoint/2010/main" val="14871059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Android Distribution Aug 2015</a:t>
            </a:r>
            <a:endParaRPr lang="en-US" altLang="en-US" sz="2800" b="1" dirty="0">
              <a:solidFill>
                <a:srgbClr val="002060"/>
              </a:solidFill>
              <a:effectLst>
                <a:outerShdw blurRad="38100" dist="38100" dir="2700000" algn="tl">
                  <a:srgbClr val="C0C0C0"/>
                </a:outerShdw>
              </a:effectLst>
            </a:endParaRPr>
          </a:p>
        </p:txBody>
      </p:sp>
      <p:pic>
        <p:nvPicPr>
          <p:cNvPr id="6" name="Picture 2"/>
          <p:cNvPicPr>
            <a:picLocks noChangeAspect="1" noChangeArrowheads="1"/>
          </p:cNvPicPr>
          <p:nvPr/>
        </p:nvPicPr>
        <p:blipFill>
          <a:blip r:embed="rId2" cstate="print"/>
          <a:srcRect/>
          <a:stretch>
            <a:fillRect/>
          </a:stretch>
        </p:blipFill>
        <p:spPr bwMode="auto">
          <a:xfrm>
            <a:off x="76200" y="1219200"/>
            <a:ext cx="8975271" cy="5181600"/>
          </a:xfrm>
          <a:prstGeom prst="rect">
            <a:avLst/>
          </a:prstGeom>
          <a:noFill/>
          <a:ln w="9525">
            <a:noFill/>
            <a:miter lim="800000"/>
            <a:headEnd/>
            <a:tailEnd/>
          </a:ln>
        </p:spPr>
      </p:pic>
      <p:sp>
        <p:nvSpPr>
          <p:cNvPr id="7" name="Rectangle 6"/>
          <p:cNvSpPr/>
          <p:nvPr/>
        </p:nvSpPr>
        <p:spPr>
          <a:xfrm>
            <a:off x="4267200" y="4191000"/>
            <a:ext cx="4572000" cy="923330"/>
          </a:xfrm>
          <a:prstGeom prst="rect">
            <a:avLst/>
          </a:prstGeom>
        </p:spPr>
        <p:txBody>
          <a:bodyPr>
            <a:spAutoFit/>
          </a:bodyPr>
          <a:lstStyle/>
          <a:p>
            <a:r>
              <a:rPr lang="en-US" dirty="0" smtClean="0">
                <a:ln>
                  <a:gradFill>
                    <a:gsLst>
                      <a:gs pos="0">
                        <a:schemeClr val="accent1">
                          <a:lumMod val="5000"/>
                          <a:lumOff val="95000"/>
                        </a:schemeClr>
                      </a:gs>
                      <a:gs pos="0">
                        <a:schemeClr val="accent1">
                          <a:lumMod val="45000"/>
                          <a:lumOff val="55000"/>
                        </a:schemeClr>
                      </a:gs>
                      <a:gs pos="0">
                        <a:schemeClr val="accent2"/>
                      </a:gs>
                    </a:gsLst>
                    <a:lin ang="5400000" scaled="1"/>
                  </a:gradFill>
                </a:ln>
                <a:hlinkClick r:id="rId3"/>
              </a:rPr>
              <a:t>https://developer.android.com/about/dashboards/index.html</a:t>
            </a:r>
            <a:endParaRPr lang="en-US" dirty="0" smtClean="0">
              <a:ln>
                <a:gradFill>
                  <a:gsLst>
                    <a:gs pos="0">
                      <a:schemeClr val="accent1">
                        <a:lumMod val="5000"/>
                        <a:lumOff val="95000"/>
                      </a:schemeClr>
                    </a:gs>
                    <a:gs pos="0">
                      <a:schemeClr val="accent1">
                        <a:lumMod val="45000"/>
                        <a:lumOff val="55000"/>
                      </a:schemeClr>
                    </a:gs>
                    <a:gs pos="0">
                      <a:schemeClr val="accent2"/>
                    </a:gs>
                  </a:gsLst>
                  <a:lin ang="5400000" scaled="1"/>
                </a:gradFill>
              </a:ln>
            </a:endParaRPr>
          </a:p>
          <a:p>
            <a:endParaRPr lang="en-US" dirty="0"/>
          </a:p>
        </p:txBody>
      </p:sp>
    </p:spTree>
    <p:extLst>
      <p:ext uri="{BB962C8B-B14F-4D97-AF65-F5344CB8AC3E}">
        <p14:creationId xmlns:p14="http://schemas.microsoft.com/office/powerpoint/2010/main" val="1438296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a:solidFill>
                  <a:srgbClr val="002060"/>
                </a:solidFill>
                <a:effectLst>
                  <a:outerShdw blurRad="38100" dist="38100" dir="2700000" algn="tl">
                    <a:srgbClr val="C0C0C0"/>
                  </a:outerShdw>
                </a:effectLst>
                <a:sym typeface="Wingdings"/>
              </a:rPr>
              <a:t>Add </a:t>
            </a:r>
            <a:r>
              <a:rPr lang="en-US" sz="2400" b="1" dirty="0" err="1">
                <a:solidFill>
                  <a:srgbClr val="002060"/>
                </a:solidFill>
                <a:effectLst>
                  <a:outerShdw blurRad="38100" dist="38100" dir="2700000" algn="tl">
                    <a:srgbClr val="C0C0C0"/>
                  </a:outerShdw>
                </a:effectLst>
                <a:sym typeface="Wingdings"/>
              </a:rPr>
              <a:t>onCreate</a:t>
            </a:r>
            <a:r>
              <a:rPr lang="en-US" sz="2400" b="1" dirty="0">
                <a:solidFill>
                  <a:srgbClr val="002060"/>
                </a:solidFill>
                <a:effectLst>
                  <a:outerShdw blurRad="38100" dist="38100" dir="2700000" algn="tl">
                    <a:srgbClr val="C0C0C0"/>
                  </a:outerShdw>
                </a:effectLst>
                <a:sym typeface="Wingdings"/>
              </a:rPr>
              <a:t> Method in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 For Main Screen Submit Action Invocation (</a:t>
            </a:r>
            <a:r>
              <a:rPr lang="en-US" sz="2400" b="1" dirty="0" err="1" smtClean="0">
                <a:solidFill>
                  <a:srgbClr val="002060"/>
                </a:solidFill>
                <a:effectLst>
                  <a:outerShdw blurRad="38100" dist="38100" dir="2700000" algn="tl">
                    <a:srgbClr val="C0C0C0"/>
                  </a:outerShdw>
                </a:effectLst>
                <a:sym typeface="Wingdings"/>
              </a:rPr>
              <a:t>OurOnClickListener.java</a:t>
            </a:r>
            <a:r>
              <a:rPr lang="en-US" sz="2400" b="1" dirty="0" smtClean="0">
                <a:solidFill>
                  <a:srgbClr val="002060"/>
                </a:solidFill>
                <a:effectLst>
                  <a:outerShdw blurRad="38100" dist="38100" dir="2700000" algn="tl">
                    <a:srgbClr val="C0C0C0"/>
                  </a:outerShdw>
                </a:effectLst>
                <a:sym typeface="Wingdings"/>
              </a:rPr>
              <a:t>)  Screenshot</a:t>
            </a:r>
            <a:endParaRPr lang="en-US" sz="2400" dirty="0"/>
          </a:p>
        </p:txBody>
      </p:sp>
      <p:pic>
        <p:nvPicPr>
          <p:cNvPr id="2" name="Picture 1"/>
          <p:cNvPicPr>
            <a:picLocks noChangeAspect="1"/>
          </p:cNvPicPr>
          <p:nvPr/>
        </p:nvPicPr>
        <p:blipFill>
          <a:blip r:embed="rId2"/>
          <a:stretch>
            <a:fillRect/>
          </a:stretch>
        </p:blipFill>
        <p:spPr>
          <a:xfrm>
            <a:off x="228600" y="1828800"/>
            <a:ext cx="8686800" cy="4765773"/>
          </a:xfrm>
          <a:prstGeom prst="rect">
            <a:avLst/>
          </a:prstGeom>
        </p:spPr>
      </p:pic>
    </p:spTree>
    <p:extLst>
      <p:ext uri="{BB962C8B-B14F-4D97-AF65-F5344CB8AC3E}">
        <p14:creationId xmlns:p14="http://schemas.microsoft.com/office/powerpoint/2010/main" val="21398420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a:solidFill>
                  <a:srgbClr val="002060"/>
                </a:solidFill>
                <a:effectLst>
                  <a:outerShdw blurRad="38100" dist="38100" dir="2700000" algn="tl">
                    <a:srgbClr val="C0C0C0"/>
                  </a:outerShdw>
                </a:effectLst>
                <a:sym typeface="Wingdings"/>
              </a:rPr>
              <a:t>Add </a:t>
            </a:r>
            <a:r>
              <a:rPr lang="en-US" sz="2400" b="1" dirty="0" err="1">
                <a:solidFill>
                  <a:srgbClr val="002060"/>
                </a:solidFill>
                <a:effectLst>
                  <a:outerShdw blurRad="38100" dist="38100" dir="2700000" algn="tl">
                    <a:srgbClr val="C0C0C0"/>
                  </a:outerShdw>
                </a:effectLst>
                <a:sym typeface="Wingdings"/>
              </a:rPr>
              <a:t>onCreate</a:t>
            </a:r>
            <a:r>
              <a:rPr lang="en-US" sz="2400" b="1" dirty="0">
                <a:solidFill>
                  <a:srgbClr val="002060"/>
                </a:solidFill>
                <a:effectLst>
                  <a:outerShdw blurRad="38100" dist="38100" dir="2700000" algn="tl">
                    <a:srgbClr val="C0C0C0"/>
                  </a:outerShdw>
                </a:effectLst>
                <a:sym typeface="Wingdings"/>
              </a:rPr>
              <a:t> Method in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 For Main Screen Submit Action Invocation (</a:t>
            </a:r>
            <a:r>
              <a:rPr lang="en-US" sz="2400" b="1" dirty="0" err="1" smtClean="0">
                <a:solidFill>
                  <a:srgbClr val="002060"/>
                </a:solidFill>
                <a:effectLst>
                  <a:outerShdw blurRad="38100" dist="38100" dir="2700000" algn="tl">
                    <a:srgbClr val="C0C0C0"/>
                  </a:outerShdw>
                </a:effectLst>
                <a:sym typeface="Wingdings"/>
              </a:rPr>
              <a:t>OurOnClickListener.java</a:t>
            </a:r>
            <a:r>
              <a:rPr lang="en-US" sz="2400" b="1" dirty="0" smtClean="0">
                <a:solidFill>
                  <a:srgbClr val="002060"/>
                </a:solidFill>
                <a:effectLst>
                  <a:outerShdw blurRad="38100" dist="38100" dir="2700000" algn="tl">
                    <a:srgbClr val="C0C0C0"/>
                  </a:outerShdw>
                </a:effectLst>
                <a:sym typeface="Wingdings"/>
              </a:rPr>
              <a:t>)</a:t>
            </a:r>
            <a:endParaRPr lang="en-US" sz="2400" dirty="0">
              <a:solidFill>
                <a:srgbClr val="002060"/>
              </a:solidFill>
            </a:endParaRPr>
          </a:p>
        </p:txBody>
      </p:sp>
      <p:sp>
        <p:nvSpPr>
          <p:cNvPr id="9" name="Content Placeholder 2"/>
          <p:cNvSpPr txBox="1">
            <a:spLocks/>
          </p:cNvSpPr>
          <p:nvPr/>
        </p:nvSpPr>
        <p:spPr bwMode="auto">
          <a:xfrm>
            <a:off x="346113" y="1828800"/>
            <a:ext cx="8229600" cy="480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0" indent="-342900" defTabSz="914400" hangingPunct="1">
              <a:lnSpc>
                <a:spcPct val="100000"/>
              </a:lnSpc>
              <a:spcBef>
                <a:spcPct val="20000"/>
              </a:spcBef>
              <a:buClrTx/>
              <a:buSzTx/>
              <a:buNone/>
            </a:pPr>
            <a:r>
              <a:rPr lang="en-US" sz="1100" dirty="0">
                <a:solidFill>
                  <a:srgbClr val="00B050"/>
                </a:solidFill>
                <a:ea typeface=""/>
                <a:cs typeface=""/>
              </a:rPr>
              <a:t>package </a:t>
            </a:r>
            <a:r>
              <a:rPr lang="en-US" sz="1100" dirty="0">
                <a:solidFill>
                  <a:srgbClr val="00B050"/>
                </a:solidFill>
              </a:rPr>
              <a:t> </a:t>
            </a:r>
            <a:r>
              <a:rPr lang="en-US" sz="1100" dirty="0" err="1" smtClean="0">
                <a:solidFill>
                  <a:srgbClr val="00B050"/>
                </a:solidFill>
              </a:rPr>
              <a:t>ecodcnc.com</a:t>
            </a:r>
            <a:r>
              <a:rPr lang="en-US" sz="1100" dirty="0" err="1" smtClean="0">
                <a:solidFill>
                  <a:srgbClr val="00B050"/>
                </a:solidFill>
                <a:ea typeface=""/>
                <a:cs typeface=""/>
              </a:rPr>
              <a:t>.helloandroid</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endParaRPr lang="en-US" sz="1100" dirty="0">
              <a:solidFill>
                <a:srgbClr val="00B050"/>
              </a:solidFill>
              <a:ea typeface=""/>
              <a:cs typeface=""/>
            </a:endParaRP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android.app.Activity</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android.os.Bundle</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android.os.StrictMode</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android.util.Log</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android.view.Menu</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android.view.MenuItem</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android.widget.Button</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android.widget.TextView</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android.widget.Toast</a:t>
            </a:r>
            <a:r>
              <a:rPr lang="en-US" sz="1100" dirty="0">
                <a:solidFill>
                  <a:srgbClr val="00B050"/>
                </a:solidFill>
                <a:ea typeface=""/>
                <a:cs typeface=""/>
              </a:rPr>
              <a:t>;</a:t>
            </a:r>
            <a:br>
              <a:rPr lang="en-US" sz="1100" dirty="0">
                <a:solidFill>
                  <a:srgbClr val="00B050"/>
                </a:solidFill>
                <a:ea typeface=""/>
                <a:cs typeface=""/>
              </a:rPr>
            </a:br>
            <a:endParaRPr lang="en-US" sz="1100" dirty="0">
              <a:solidFill>
                <a:srgbClr val="00B050"/>
              </a:solidFill>
              <a:ea typeface=""/>
              <a:cs typeface=""/>
            </a:endParaRPr>
          </a:p>
          <a:p>
            <a:pPr marL="342900" lvl="0" indent="-342900" defTabSz="914400" hangingPunct="1">
              <a:lnSpc>
                <a:spcPct val="100000"/>
              </a:lnSpc>
              <a:spcBef>
                <a:spcPct val="20000"/>
              </a:spcBef>
              <a:buClrTx/>
              <a:buSzTx/>
              <a:buNone/>
            </a:pPr>
            <a:r>
              <a:rPr lang="en-US" sz="1100" dirty="0">
                <a:solidFill>
                  <a:srgbClr val="00B050"/>
                </a:solidFill>
                <a:ea typeface=""/>
                <a:cs typeface=""/>
              </a:rPr>
              <a:t>public class </a:t>
            </a:r>
            <a:r>
              <a:rPr lang="en-US" sz="1100" dirty="0" err="1">
                <a:solidFill>
                  <a:srgbClr val="00B050"/>
                </a:solidFill>
                <a:ea typeface=""/>
                <a:cs typeface=""/>
              </a:rPr>
              <a:t>MainActivity</a:t>
            </a:r>
            <a:r>
              <a:rPr lang="en-US" sz="1100" dirty="0">
                <a:solidFill>
                  <a:srgbClr val="00B050"/>
                </a:solidFill>
                <a:ea typeface=""/>
                <a:cs typeface=""/>
              </a:rPr>
              <a:t> extends </a:t>
            </a:r>
            <a:r>
              <a:rPr lang="en-US" sz="1100" dirty="0" err="1">
                <a:solidFill>
                  <a:srgbClr val="00B050"/>
                </a:solidFill>
                <a:ea typeface=""/>
                <a:cs typeface=""/>
              </a:rPr>
              <a:t>AppCompatActivity</a:t>
            </a:r>
            <a:r>
              <a:rPr lang="en-US" sz="1100" dirty="0">
                <a:solidFill>
                  <a:srgbClr val="00B050"/>
                </a:solidFill>
                <a:ea typeface=""/>
                <a:cs typeface=""/>
              </a:rPr>
              <a:t> {</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TextView</a:t>
            </a:r>
            <a:r>
              <a:rPr lang="en-US" sz="1100" dirty="0">
                <a:solidFill>
                  <a:srgbClr val="00B050"/>
                </a:solidFill>
                <a:ea typeface=""/>
                <a:cs typeface=""/>
              </a:rPr>
              <a:t> </a:t>
            </a:r>
            <a:r>
              <a:rPr lang="en-US" sz="1100" dirty="0" err="1">
                <a:solidFill>
                  <a:srgbClr val="00B050"/>
                </a:solidFill>
                <a:ea typeface=""/>
                <a:cs typeface=""/>
              </a:rPr>
              <a:t>textView</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Button </a:t>
            </a:r>
            <a:r>
              <a:rPr lang="en-US" sz="1100" dirty="0" err="1">
                <a:solidFill>
                  <a:srgbClr val="00B050"/>
                </a:solidFill>
                <a:ea typeface=""/>
                <a:cs typeface=""/>
              </a:rPr>
              <a:t>ourButton</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 OVER WRITE </a:t>
            </a:r>
            <a:r>
              <a:rPr lang="en-US" sz="1100" dirty="0" err="1">
                <a:solidFill>
                  <a:srgbClr val="00B050"/>
                </a:solidFill>
                <a:ea typeface=""/>
                <a:cs typeface=""/>
              </a:rPr>
              <a:t>OnCreate</a:t>
            </a:r>
            <a:r>
              <a:rPr lang="en-US" sz="1100" dirty="0">
                <a:solidFill>
                  <a:srgbClr val="00B050"/>
                </a:solidFill>
                <a:ea typeface=""/>
                <a:cs typeface=""/>
              </a:rPr>
              <a:t> Method in LAB 7</a:t>
            </a:r>
          </a:p>
          <a:p>
            <a:pPr marL="342900" lvl="0" indent="-342900" defTabSz="914400" hangingPunct="1">
              <a:lnSpc>
                <a:spcPct val="100000"/>
              </a:lnSpc>
              <a:spcBef>
                <a:spcPct val="20000"/>
              </a:spcBef>
              <a:buClrTx/>
              <a:buSzTx/>
              <a:buNone/>
            </a:pPr>
            <a:r>
              <a:rPr lang="en-US" sz="1100" dirty="0">
                <a:solidFill>
                  <a:srgbClr val="00B050"/>
                </a:solidFill>
                <a:ea typeface=""/>
                <a:cs typeface=""/>
              </a:rPr>
              <a:t>    @Override</a:t>
            </a:r>
          </a:p>
          <a:p>
            <a:pPr marL="342900" lvl="0" indent="-342900" defTabSz="914400" hangingPunct="1">
              <a:lnSpc>
                <a:spcPct val="100000"/>
              </a:lnSpc>
              <a:spcBef>
                <a:spcPct val="20000"/>
              </a:spcBef>
              <a:buClrTx/>
              <a:buSzTx/>
              <a:buNone/>
            </a:pPr>
            <a:r>
              <a:rPr lang="en-US" sz="1100" dirty="0">
                <a:solidFill>
                  <a:srgbClr val="00B050"/>
                </a:solidFill>
                <a:ea typeface=""/>
                <a:cs typeface=""/>
              </a:rPr>
              <a:t>    protected void </a:t>
            </a:r>
            <a:r>
              <a:rPr lang="en-US" sz="1100" dirty="0" err="1">
                <a:solidFill>
                  <a:srgbClr val="00B050"/>
                </a:solidFill>
                <a:ea typeface=""/>
                <a:cs typeface=""/>
              </a:rPr>
              <a:t>onCreate</a:t>
            </a:r>
            <a:r>
              <a:rPr lang="en-US" sz="1100" dirty="0">
                <a:solidFill>
                  <a:srgbClr val="00B050"/>
                </a:solidFill>
                <a:ea typeface=""/>
                <a:cs typeface=""/>
              </a:rPr>
              <a:t>(Bundle bundle) {</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super.onCreate</a:t>
            </a:r>
            <a:r>
              <a:rPr lang="en-US" sz="1100" dirty="0">
                <a:solidFill>
                  <a:srgbClr val="00B050"/>
                </a:solidFill>
                <a:ea typeface=""/>
                <a:cs typeface=""/>
              </a:rPr>
              <a:t>(bundle);</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setContentView</a:t>
            </a:r>
            <a:r>
              <a:rPr lang="en-US" sz="1100" dirty="0">
                <a:solidFill>
                  <a:srgbClr val="00B050"/>
                </a:solidFill>
                <a:ea typeface=""/>
                <a:cs typeface=""/>
              </a:rPr>
              <a:t>(</a:t>
            </a:r>
            <a:r>
              <a:rPr lang="en-US" sz="1100" dirty="0" err="1">
                <a:solidFill>
                  <a:srgbClr val="00B050"/>
                </a:solidFill>
                <a:ea typeface=""/>
                <a:cs typeface=""/>
              </a:rPr>
              <a:t>R.layout.activity_main</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textView</a:t>
            </a:r>
            <a:r>
              <a:rPr lang="en-US" sz="1100" dirty="0">
                <a:solidFill>
                  <a:srgbClr val="00B050"/>
                </a:solidFill>
                <a:ea typeface=""/>
                <a:cs typeface=""/>
              </a:rPr>
              <a:t> = (</a:t>
            </a:r>
            <a:r>
              <a:rPr lang="en-US" sz="1100" dirty="0" err="1">
                <a:solidFill>
                  <a:srgbClr val="00B050"/>
                </a:solidFill>
                <a:ea typeface=""/>
                <a:cs typeface=""/>
              </a:rPr>
              <a:t>TextView</a:t>
            </a:r>
            <a:r>
              <a:rPr lang="en-US" sz="1100" dirty="0">
                <a:solidFill>
                  <a:srgbClr val="00B050"/>
                </a:solidFill>
                <a:ea typeface=""/>
                <a:cs typeface=""/>
              </a:rPr>
              <a:t>) </a:t>
            </a:r>
            <a:r>
              <a:rPr lang="en-US" sz="1100" dirty="0" err="1">
                <a:solidFill>
                  <a:srgbClr val="00B050"/>
                </a:solidFill>
                <a:ea typeface=""/>
                <a:cs typeface=""/>
              </a:rPr>
              <a:t>findViewById</a:t>
            </a:r>
            <a:r>
              <a:rPr lang="en-US" sz="1100" dirty="0">
                <a:solidFill>
                  <a:srgbClr val="00B050"/>
                </a:solidFill>
                <a:ea typeface=""/>
                <a:cs typeface=""/>
              </a:rPr>
              <a:t>(</a:t>
            </a:r>
            <a:r>
              <a:rPr lang="en-US" sz="1100" dirty="0" err="1">
                <a:solidFill>
                  <a:srgbClr val="00B050"/>
                </a:solidFill>
                <a:ea typeface=""/>
                <a:cs typeface=""/>
              </a:rPr>
              <a:t>R.id.textView</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ourButton</a:t>
            </a:r>
            <a:r>
              <a:rPr lang="en-US" sz="1100" dirty="0">
                <a:solidFill>
                  <a:srgbClr val="00B050"/>
                </a:solidFill>
                <a:ea typeface=""/>
                <a:cs typeface=""/>
              </a:rPr>
              <a:t> = (Button) </a:t>
            </a:r>
            <a:r>
              <a:rPr lang="en-US" sz="1100" dirty="0" err="1">
                <a:solidFill>
                  <a:srgbClr val="00B050"/>
                </a:solidFill>
                <a:ea typeface=""/>
                <a:cs typeface=""/>
              </a:rPr>
              <a:t>findViewById</a:t>
            </a:r>
            <a:r>
              <a:rPr lang="en-US" sz="1100" dirty="0">
                <a:solidFill>
                  <a:srgbClr val="00B050"/>
                </a:solidFill>
                <a:ea typeface=""/>
                <a:cs typeface=""/>
              </a:rPr>
              <a:t>(</a:t>
            </a:r>
            <a:r>
              <a:rPr lang="en-US" sz="1100" dirty="0" err="1">
                <a:solidFill>
                  <a:srgbClr val="00B050"/>
                </a:solidFill>
                <a:ea typeface=""/>
                <a:cs typeface=""/>
              </a:rPr>
              <a:t>R.id.button</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ourButton.setOnClickListener</a:t>
            </a:r>
            <a:r>
              <a:rPr lang="en-US" sz="1100" dirty="0">
                <a:solidFill>
                  <a:srgbClr val="00B050"/>
                </a:solidFill>
                <a:ea typeface=""/>
                <a:cs typeface=""/>
              </a:rPr>
              <a:t>(new </a:t>
            </a:r>
            <a:r>
              <a:rPr lang="en-US" sz="1100" dirty="0" err="1">
                <a:solidFill>
                  <a:srgbClr val="00B050"/>
                </a:solidFill>
                <a:ea typeface=""/>
                <a:cs typeface=""/>
              </a:rPr>
              <a:t>OurOnClickListener</a:t>
            </a:r>
            <a:r>
              <a:rPr lang="en-US" sz="1100" dirty="0">
                <a:solidFill>
                  <a:srgbClr val="00B050"/>
                </a:solidFill>
                <a:ea typeface=""/>
                <a:cs typeface=""/>
              </a:rPr>
              <a:t>(this));</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p>
        </p:txBody>
      </p:sp>
      <p:sp>
        <p:nvSpPr>
          <p:cNvPr id="2" name="Oval 1"/>
          <p:cNvSpPr/>
          <p:nvPr/>
        </p:nvSpPr>
        <p:spPr bwMode="auto">
          <a:xfrm>
            <a:off x="228600" y="6248400"/>
            <a:ext cx="4724400" cy="381000"/>
          </a:xfrm>
          <a:prstGeom prst="ellipse">
            <a:avLst/>
          </a:prstGeom>
          <a:noFill/>
          <a:ln w="9525" cap="flat" cmpd="sng" algn="ctr">
            <a:solidFill>
              <a:schemeClr val="tx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4953758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Run the Application</a:t>
            </a:r>
            <a:endParaRPr lang="en-US" sz="2400" dirty="0"/>
          </a:p>
        </p:txBody>
      </p:sp>
      <p:pic>
        <p:nvPicPr>
          <p:cNvPr id="2" name="Picture 1"/>
          <p:cNvPicPr>
            <a:picLocks noChangeAspect="1"/>
          </p:cNvPicPr>
          <p:nvPr/>
        </p:nvPicPr>
        <p:blipFill>
          <a:blip r:embed="rId3"/>
          <a:stretch>
            <a:fillRect/>
          </a:stretch>
        </p:blipFill>
        <p:spPr>
          <a:xfrm>
            <a:off x="228600" y="1371600"/>
            <a:ext cx="8940800" cy="4721551"/>
          </a:xfrm>
          <a:prstGeom prst="rect">
            <a:avLst/>
          </a:prstGeom>
        </p:spPr>
      </p:pic>
      <p:sp>
        <p:nvSpPr>
          <p:cNvPr id="3" name="Oval 2"/>
          <p:cNvSpPr/>
          <p:nvPr/>
        </p:nvSpPr>
        <p:spPr bwMode="auto">
          <a:xfrm>
            <a:off x="3657600" y="1295400"/>
            <a:ext cx="1066800" cy="457200"/>
          </a:xfrm>
          <a:prstGeom prst="ellipse">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1074841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Hurray!!! My Submit Count App is Cool  Click on the Submit button and see the count increase</a:t>
            </a:r>
            <a:endParaRPr lang="en-US" sz="2400" dirty="0"/>
          </a:p>
        </p:txBody>
      </p:sp>
      <p:pic>
        <p:nvPicPr>
          <p:cNvPr id="2" name="Picture 1"/>
          <p:cNvPicPr>
            <a:picLocks noChangeAspect="1"/>
          </p:cNvPicPr>
          <p:nvPr/>
        </p:nvPicPr>
        <p:blipFill>
          <a:blip r:embed="rId2"/>
          <a:stretch>
            <a:fillRect/>
          </a:stretch>
        </p:blipFill>
        <p:spPr>
          <a:xfrm>
            <a:off x="2684009" y="1600200"/>
            <a:ext cx="3775982" cy="5105400"/>
          </a:xfrm>
          <a:prstGeom prst="rect">
            <a:avLst/>
          </a:prstGeom>
        </p:spPr>
      </p:pic>
    </p:spTree>
    <p:extLst>
      <p:ext uri="{BB962C8B-B14F-4D97-AF65-F5344CB8AC3E}">
        <p14:creationId xmlns:p14="http://schemas.microsoft.com/office/powerpoint/2010/main" val="18960739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Important Files</a:t>
            </a:r>
            <a:endParaRPr lang="en-US" sz="2400" dirty="0"/>
          </a:p>
        </p:txBody>
      </p:sp>
      <p:sp>
        <p:nvSpPr>
          <p:cNvPr id="9" name="Content Placeholder 2"/>
          <p:cNvSpPr txBox="1">
            <a:spLocks/>
          </p:cNvSpPr>
          <p:nvPr/>
        </p:nvSpPr>
        <p:spPr bwMode="auto">
          <a:xfrm>
            <a:off x="346113" y="1676400"/>
            <a:ext cx="82296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0" indent="-342900" defTabSz="914400" hangingPunct="1">
              <a:lnSpc>
                <a:spcPct val="100000"/>
              </a:lnSpc>
              <a:spcBef>
                <a:spcPct val="20000"/>
              </a:spcBef>
              <a:buClrTx/>
              <a:buSzTx/>
              <a:buNone/>
            </a:pPr>
            <a:endParaRPr lang="en-US" sz="1100" dirty="0">
              <a:solidFill>
                <a:srgbClr val="00B050"/>
              </a:solidFill>
              <a:ea typeface=""/>
              <a:cs typeface=""/>
            </a:endParaRPr>
          </a:p>
        </p:txBody>
      </p:sp>
      <p:sp>
        <p:nvSpPr>
          <p:cNvPr id="7" name="Content Placeholder 4"/>
          <p:cNvSpPr txBox="1">
            <a:spLocks/>
          </p:cNvSpPr>
          <p:nvPr>
            <p:custDataLst>
              <p:tags r:id="rId1"/>
            </p:custDataLst>
          </p:nvPr>
        </p:nvSpPr>
        <p:spPr bwMode="auto">
          <a:xfrm>
            <a:off x="346113" y="1371600"/>
            <a:ext cx="8340687" cy="4754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err="1" smtClean="0">
                <a:ln>
                  <a:noFill/>
                </a:ln>
                <a:solidFill>
                  <a:sysClr val="windowText" lastClr="000000"/>
                </a:solidFill>
                <a:effectLst/>
                <a:uLnTx/>
                <a:uFillTx/>
                <a:ea typeface=""/>
                <a:cs typeface=""/>
              </a:rPr>
              <a:t>src</a:t>
            </a:r>
            <a:r>
              <a:rPr kumimoji="0" lang="en-US" sz="2000" b="0" i="0" u="none" strike="noStrike" kern="1200" cap="none" spc="0" normalizeH="0" baseline="0" noProof="0" dirty="0" smtClean="0">
                <a:ln>
                  <a:noFill/>
                </a:ln>
                <a:solidFill>
                  <a:sysClr val="windowText" lastClr="000000"/>
                </a:solidFill>
                <a:effectLst/>
                <a:uLnTx/>
                <a:uFillTx/>
                <a:ea typeface=""/>
                <a:cs typeface=""/>
              </a:rPr>
              <a:t>/</a:t>
            </a:r>
            <a:r>
              <a:rPr kumimoji="0" lang="en-US" sz="2000" b="1" i="0" u="none" strike="noStrike" kern="1200" cap="none" spc="0" normalizeH="0" baseline="0" noProof="0" dirty="0" err="1" smtClean="0">
                <a:ln>
                  <a:noFill/>
                </a:ln>
                <a:solidFill>
                  <a:sysClr val="windowText" lastClr="000000"/>
                </a:solidFill>
                <a:effectLst/>
                <a:uLnTx/>
                <a:uFillTx/>
                <a:ea typeface=""/>
                <a:cs typeface=""/>
              </a:rPr>
              <a:t>MainActivity.java</a:t>
            </a:r>
            <a:endParaRPr kumimoji="0" lang="en-US" sz="2000" b="1" i="0" u="none" strike="noStrike" kern="1200" cap="none" spc="0" normalizeH="0" baseline="0" noProof="0" dirty="0" smtClean="0">
              <a:ln>
                <a:noFill/>
              </a:ln>
              <a:solidFill>
                <a:sysClr val="windowText" lastClr="000000"/>
              </a:solidFill>
              <a:effectLst/>
              <a:uLnTx/>
              <a:uFillTx/>
              <a:ea typeface=""/>
              <a:cs typeface=""/>
            </a:endParaRP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Activity which is started when app executes</a:t>
            </a: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gen/</a:t>
            </a:r>
            <a:r>
              <a:rPr kumimoji="0" lang="en-US" sz="2000" b="1" i="0" u="none" strike="noStrike" kern="1200" cap="none" spc="0" normalizeH="0" baseline="0" noProof="0" dirty="0" err="1" smtClean="0">
                <a:ln>
                  <a:noFill/>
                </a:ln>
                <a:solidFill>
                  <a:sysClr val="windowText" lastClr="000000"/>
                </a:solidFill>
                <a:effectLst/>
                <a:uLnTx/>
                <a:uFillTx/>
                <a:ea typeface=""/>
                <a:cs typeface=""/>
              </a:rPr>
              <a:t>R.java</a:t>
            </a:r>
            <a:r>
              <a:rPr kumimoji="0" lang="en-US" sz="2000" b="0" i="0" u="none" strike="noStrike" kern="1200" cap="none" spc="0" normalizeH="0" baseline="0" noProof="0" dirty="0" smtClean="0">
                <a:ln>
                  <a:noFill/>
                </a:ln>
                <a:solidFill>
                  <a:sysClr val="windowText" lastClr="000000"/>
                </a:solidFill>
                <a:effectLst/>
                <a:uLnTx/>
                <a:uFillTx/>
                <a:ea typeface=""/>
                <a:cs typeface=""/>
              </a:rPr>
              <a:t>    </a:t>
            </a:r>
            <a:r>
              <a:rPr kumimoji="0" lang="en-US" sz="2000" b="0" i="0" u="none" strike="noStrike" kern="1200" cap="none" spc="0" normalizeH="0" baseline="0" noProof="0" dirty="0" smtClean="0">
                <a:ln>
                  <a:noFill/>
                </a:ln>
                <a:solidFill>
                  <a:srgbClr val="FF0000"/>
                </a:solidFill>
                <a:effectLst/>
                <a:uLnTx/>
                <a:uFillTx/>
                <a:ea typeface=""/>
                <a:cs typeface=""/>
              </a:rPr>
              <a:t>(DO NOT MODIFY!)</a:t>
            </a: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Auto-generated, auto-updated file with identifiers from </a:t>
            </a:r>
            <a:r>
              <a:rPr kumimoji="0" lang="en-US" sz="2000" b="0" i="0" u="none" strike="noStrike" kern="1200" cap="none" spc="0" normalizeH="0" baseline="0" noProof="0" dirty="0" err="1" smtClean="0">
                <a:ln>
                  <a:noFill/>
                </a:ln>
                <a:solidFill>
                  <a:sysClr val="windowText" lastClr="000000"/>
                </a:solidFill>
                <a:effectLst/>
                <a:uLnTx/>
                <a:uFillTx/>
                <a:ea typeface=""/>
                <a:cs typeface=""/>
              </a:rPr>
              <a:t>main.xml</a:t>
            </a:r>
            <a:r>
              <a:rPr kumimoji="0" lang="en-US" sz="2000" b="0" i="0" u="none" strike="noStrike" kern="1200" cap="none" spc="0" normalizeH="0" baseline="0" noProof="0" dirty="0" smtClean="0">
                <a:ln>
                  <a:noFill/>
                </a:ln>
                <a:solidFill>
                  <a:sysClr val="windowText" lastClr="000000"/>
                </a:solidFill>
                <a:effectLst/>
                <a:uLnTx/>
                <a:uFillTx/>
                <a:ea typeface=""/>
                <a:cs typeface=""/>
              </a:rPr>
              <a:t>, </a:t>
            </a:r>
            <a:r>
              <a:rPr kumimoji="0" lang="en-US" sz="2000" b="0" i="0" u="none" strike="noStrike" kern="1200" cap="none" spc="0" normalizeH="0" baseline="0" noProof="0" dirty="0" err="1" smtClean="0">
                <a:ln>
                  <a:noFill/>
                </a:ln>
                <a:solidFill>
                  <a:sysClr val="windowText" lastClr="000000"/>
                </a:solidFill>
                <a:effectLst/>
                <a:uLnTx/>
                <a:uFillTx/>
                <a:ea typeface=""/>
                <a:cs typeface=""/>
              </a:rPr>
              <a:t>strings.xml</a:t>
            </a:r>
            <a:r>
              <a:rPr kumimoji="0" lang="en-US" sz="2000" b="0" i="0" u="none" strike="noStrike" kern="1200" cap="none" spc="0" normalizeH="0" baseline="0" noProof="0" dirty="0" smtClean="0">
                <a:ln>
                  <a:noFill/>
                </a:ln>
                <a:solidFill>
                  <a:sysClr val="windowText" lastClr="000000"/>
                </a:solidFill>
                <a:effectLst/>
                <a:uLnTx/>
                <a:uFillTx/>
                <a:ea typeface=""/>
                <a:cs typeface=""/>
              </a:rPr>
              <a:t>, and elsewhere</a:t>
            </a:r>
            <a:endParaRPr kumimoji="0" lang="en-US" sz="2400" b="0" i="0" u="none" strike="noStrike" kern="1200" cap="none" spc="0" normalizeH="0" baseline="0" noProof="0" dirty="0" smtClean="0">
              <a:ln>
                <a:noFill/>
              </a:ln>
              <a:solidFill>
                <a:sysClr val="windowText" lastClr="000000"/>
              </a:solidFill>
              <a:effectLst/>
              <a:uLnTx/>
              <a:uFillTx/>
              <a:ea typeface=""/>
              <a:cs typeface=""/>
            </a:endParaRP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res/layout/</a:t>
            </a:r>
            <a:r>
              <a:rPr kumimoji="0" lang="en-US" sz="2000" b="1" i="0" u="none" strike="noStrike" kern="1200" cap="none" spc="0" normalizeH="0" baseline="0" noProof="0" dirty="0" err="1" smtClean="0">
                <a:ln>
                  <a:noFill/>
                </a:ln>
                <a:solidFill>
                  <a:sysClr val="windowText" lastClr="000000"/>
                </a:solidFill>
                <a:effectLst/>
                <a:uLnTx/>
                <a:uFillTx/>
                <a:ea typeface=""/>
                <a:cs typeface=""/>
              </a:rPr>
              <a:t>activity_main.xml</a:t>
            </a:r>
            <a:endParaRPr kumimoji="0" lang="en-US" sz="2000" b="1" i="0" u="none" strike="noStrike" kern="1200" cap="none" spc="0" normalizeH="0" baseline="0" noProof="0" dirty="0" smtClean="0">
              <a:ln>
                <a:noFill/>
              </a:ln>
              <a:solidFill>
                <a:sysClr val="windowText" lastClr="000000"/>
              </a:solidFill>
              <a:effectLst/>
              <a:uLnTx/>
              <a:uFillTx/>
              <a:ea typeface=""/>
              <a:cs typeface=""/>
            </a:endParaRP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Defines &amp; lays out widgets for the activity</a:t>
            </a: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res/values/</a:t>
            </a:r>
            <a:r>
              <a:rPr kumimoji="0" lang="en-US" sz="2000" b="1" i="0" u="none" strike="noStrike" kern="1200" cap="none" spc="0" normalizeH="0" baseline="0" noProof="0" dirty="0" err="1" smtClean="0">
                <a:ln>
                  <a:noFill/>
                </a:ln>
                <a:solidFill>
                  <a:sysClr val="windowText" lastClr="000000"/>
                </a:solidFill>
                <a:effectLst/>
                <a:uLnTx/>
                <a:uFillTx/>
                <a:ea typeface=""/>
                <a:cs typeface=""/>
              </a:rPr>
              <a:t>strings.xml</a:t>
            </a:r>
            <a:endParaRPr kumimoji="0" lang="en-US" sz="2000" b="1" i="0" u="none" strike="noStrike" kern="1200" cap="none" spc="0" normalizeH="0" baseline="0" noProof="0" dirty="0" smtClean="0">
              <a:ln>
                <a:noFill/>
              </a:ln>
              <a:solidFill>
                <a:sysClr val="windowText" lastClr="000000"/>
              </a:solidFill>
              <a:effectLst/>
              <a:uLnTx/>
              <a:uFillTx/>
              <a:ea typeface=""/>
              <a:cs typeface=""/>
            </a:endParaRP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String constants used by app</a:t>
            </a: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1" i="0" u="none" strike="noStrike" kern="1200" cap="none" spc="0" normalizeH="0" baseline="0" noProof="0" dirty="0" err="1" smtClean="0">
                <a:ln>
                  <a:noFill/>
                </a:ln>
                <a:solidFill>
                  <a:sysClr val="windowText" lastClr="000000"/>
                </a:solidFill>
                <a:effectLst/>
                <a:uLnTx/>
                <a:uFillTx/>
                <a:ea typeface=""/>
                <a:cs typeface=""/>
              </a:rPr>
              <a:t>AndroidManifest.xml</a:t>
            </a:r>
            <a:endParaRPr kumimoji="0" lang="en-US" sz="2000" b="1" i="0" u="none" strike="noStrike" kern="1200" cap="none" spc="0" normalizeH="0" baseline="0" noProof="0" dirty="0" smtClean="0">
              <a:ln>
                <a:noFill/>
              </a:ln>
              <a:solidFill>
                <a:sysClr val="windowText" lastClr="000000"/>
              </a:solidFill>
              <a:effectLst/>
              <a:uLnTx/>
              <a:uFillTx/>
              <a:ea typeface=""/>
              <a:cs typeface=""/>
            </a:endParaRP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Declares all the app’s components</a:t>
            </a: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Names libraries app needs to be linked against</a:t>
            </a: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Identifies permissions the app expects to be granted</a:t>
            </a:r>
            <a:endParaRPr kumimoji="0" lang="en-US" sz="2000" b="0" i="0" u="none" strike="noStrike" kern="1200" cap="none" spc="0" normalizeH="0" baseline="0" noProof="0" dirty="0">
              <a:ln>
                <a:noFill/>
              </a:ln>
              <a:solidFill>
                <a:sysClr val="windowText" lastClr="000000"/>
              </a:solidFill>
              <a:effectLst/>
              <a:uLnTx/>
              <a:uFillTx/>
              <a:ea typeface=""/>
              <a:cs typeface=""/>
            </a:endParaRPr>
          </a:p>
        </p:txBody>
      </p:sp>
    </p:spTree>
    <p:extLst>
      <p:ext uri="{BB962C8B-B14F-4D97-AF65-F5344CB8AC3E}">
        <p14:creationId xmlns:p14="http://schemas.microsoft.com/office/powerpoint/2010/main" val="1152066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Lab7 – Appendix</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20634492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228600" y="571500"/>
            <a:ext cx="8229600" cy="419100"/>
          </a:xfrm>
        </p:spPr>
        <p:txBody>
          <a:bodyPr/>
          <a:lstStyle/>
          <a:p>
            <a:r>
              <a:rPr lang="en-US" sz="2000" dirty="0" smtClean="0">
                <a:solidFill>
                  <a:srgbClr val="002060"/>
                </a:solidFill>
              </a:rPr>
              <a:t>1   -   </a:t>
            </a:r>
            <a:r>
              <a:rPr lang="en-US" sz="2000" dirty="0" err="1" smtClean="0">
                <a:solidFill>
                  <a:srgbClr val="002060"/>
                </a:solidFill>
              </a:rPr>
              <a:t>src</a:t>
            </a:r>
            <a:r>
              <a:rPr lang="en-US" sz="2000" dirty="0" smtClean="0">
                <a:solidFill>
                  <a:srgbClr val="002060"/>
                </a:solidFill>
              </a:rPr>
              <a:t>/</a:t>
            </a:r>
            <a:r>
              <a:rPr lang="en-US" sz="2000" b="1" dirty="0" err="1" smtClean="0">
                <a:solidFill>
                  <a:srgbClr val="002060"/>
                </a:solidFill>
              </a:rPr>
              <a:t>MainActivity.java</a:t>
            </a:r>
            <a:endParaRPr lang="en-US" sz="2000" b="1" dirty="0" smtClean="0">
              <a:solidFill>
                <a:srgbClr val="002060"/>
              </a:solidFill>
            </a:endParaRPr>
          </a:p>
        </p:txBody>
      </p:sp>
      <p:sp>
        <p:nvSpPr>
          <p:cNvPr id="5" name="Content Placeholder 4"/>
          <p:cNvSpPr>
            <a:spLocks noGrp="1"/>
          </p:cNvSpPr>
          <p:nvPr>
            <p:ph idx="1"/>
            <p:custDataLst>
              <p:tags r:id="rId3"/>
            </p:custDataLst>
          </p:nvPr>
        </p:nvSpPr>
        <p:spPr>
          <a:xfrm>
            <a:off x="457200" y="990600"/>
            <a:ext cx="6858000" cy="3459163"/>
          </a:xfrm>
        </p:spPr>
        <p:txBody>
          <a:bodyPr>
            <a:noAutofit/>
          </a:bodyPr>
          <a:lstStyle/>
          <a:p>
            <a:pPr>
              <a:buNone/>
            </a:pPr>
            <a:r>
              <a:rPr lang="en-US" sz="1050" dirty="0" smtClean="0">
                <a:solidFill>
                  <a:srgbClr val="00B050"/>
                </a:solidFill>
              </a:rPr>
              <a:t>package </a:t>
            </a:r>
            <a:r>
              <a:rPr lang="en-US" sz="1050" dirty="0" err="1" smtClean="0">
                <a:solidFill>
                  <a:srgbClr val="00B050"/>
                </a:solidFill>
              </a:rPr>
              <a:t>com.example.helloworld</a:t>
            </a:r>
            <a:r>
              <a:rPr lang="en-US" sz="1050" dirty="0" smtClean="0">
                <a:solidFill>
                  <a:srgbClr val="00B050"/>
                </a:solidFill>
              </a:rPr>
              <a:t>;</a:t>
            </a:r>
          </a:p>
          <a:p>
            <a:pPr>
              <a:buNone/>
            </a:pPr>
            <a:endParaRPr lang="en-US" sz="1050" dirty="0" smtClean="0">
              <a:solidFill>
                <a:srgbClr val="00B050"/>
              </a:solidFill>
            </a:endParaRPr>
          </a:p>
          <a:p>
            <a:pPr>
              <a:buNone/>
            </a:pPr>
            <a:r>
              <a:rPr lang="en-US" sz="1050" dirty="0" smtClean="0">
                <a:solidFill>
                  <a:srgbClr val="00B050"/>
                </a:solidFill>
              </a:rPr>
              <a:t>import android.support.v7.app.AppCompatActivity;</a:t>
            </a:r>
          </a:p>
          <a:p>
            <a:pPr>
              <a:buNone/>
            </a:pPr>
            <a:r>
              <a:rPr lang="en-US" sz="1050" dirty="0" smtClean="0">
                <a:solidFill>
                  <a:srgbClr val="00B050"/>
                </a:solidFill>
              </a:rPr>
              <a:t>import </a:t>
            </a:r>
            <a:r>
              <a:rPr lang="en-US" sz="1050" dirty="0" err="1" smtClean="0">
                <a:solidFill>
                  <a:srgbClr val="00B050"/>
                </a:solidFill>
              </a:rPr>
              <a:t>android.os.Bundle</a:t>
            </a:r>
            <a:r>
              <a:rPr lang="en-US" sz="1050" dirty="0" smtClean="0">
                <a:solidFill>
                  <a:srgbClr val="00B050"/>
                </a:solidFill>
              </a:rPr>
              <a:t>;</a:t>
            </a:r>
          </a:p>
          <a:p>
            <a:pPr>
              <a:buNone/>
            </a:pPr>
            <a:r>
              <a:rPr lang="en-US" sz="1050" dirty="0" smtClean="0">
                <a:solidFill>
                  <a:srgbClr val="00B050"/>
                </a:solidFill>
              </a:rPr>
              <a:t>import </a:t>
            </a:r>
            <a:r>
              <a:rPr lang="en-US" sz="1050" dirty="0" err="1" smtClean="0">
                <a:solidFill>
                  <a:srgbClr val="00B050"/>
                </a:solidFill>
              </a:rPr>
              <a:t>android.view.Menu</a:t>
            </a:r>
            <a:r>
              <a:rPr lang="en-US" sz="1050" dirty="0" smtClean="0">
                <a:solidFill>
                  <a:srgbClr val="00B050"/>
                </a:solidFill>
              </a:rPr>
              <a:t>;</a:t>
            </a:r>
          </a:p>
          <a:p>
            <a:pPr>
              <a:buNone/>
            </a:pPr>
            <a:r>
              <a:rPr lang="en-US" sz="1050" dirty="0" smtClean="0">
                <a:solidFill>
                  <a:srgbClr val="00B050"/>
                </a:solidFill>
              </a:rPr>
              <a:t>import </a:t>
            </a:r>
            <a:r>
              <a:rPr lang="en-US" sz="1050" dirty="0" err="1" smtClean="0">
                <a:solidFill>
                  <a:srgbClr val="00B050"/>
                </a:solidFill>
              </a:rPr>
              <a:t>android.view.MenuItem</a:t>
            </a:r>
            <a:r>
              <a:rPr lang="en-US" sz="1050" dirty="0" smtClean="0">
                <a:solidFill>
                  <a:srgbClr val="00B050"/>
                </a:solidFill>
              </a:rPr>
              <a:t>;</a:t>
            </a:r>
          </a:p>
          <a:p>
            <a:pPr>
              <a:buNone/>
            </a:pPr>
            <a:endParaRPr lang="en-US" sz="1050" dirty="0" smtClean="0">
              <a:solidFill>
                <a:srgbClr val="00B050"/>
              </a:solidFill>
            </a:endParaRPr>
          </a:p>
          <a:p>
            <a:pPr>
              <a:buNone/>
            </a:pPr>
            <a:r>
              <a:rPr lang="en-US" sz="1050" dirty="0" smtClean="0">
                <a:solidFill>
                  <a:srgbClr val="00B050"/>
                </a:solidFill>
              </a:rPr>
              <a:t>public class </a:t>
            </a:r>
            <a:r>
              <a:rPr lang="en-US" sz="1050" dirty="0" err="1" smtClean="0">
                <a:solidFill>
                  <a:srgbClr val="00B050"/>
                </a:solidFill>
              </a:rPr>
              <a:t>MainActivity</a:t>
            </a:r>
            <a:r>
              <a:rPr lang="en-US" sz="1050" dirty="0" smtClean="0">
                <a:solidFill>
                  <a:srgbClr val="00B050"/>
                </a:solidFill>
              </a:rPr>
              <a:t> extends </a:t>
            </a:r>
            <a:r>
              <a:rPr lang="en-US" sz="1050" dirty="0" err="1" smtClean="0">
                <a:solidFill>
                  <a:srgbClr val="00B050"/>
                </a:solidFill>
              </a:rPr>
              <a:t>AppCompatActivity</a:t>
            </a:r>
            <a:r>
              <a:rPr lang="en-US" sz="1050" dirty="0" smtClean="0">
                <a:solidFill>
                  <a:srgbClr val="00B050"/>
                </a:solidFill>
              </a:rPr>
              <a:t> {</a:t>
            </a:r>
          </a:p>
          <a:p>
            <a:pPr>
              <a:buNone/>
            </a:pPr>
            <a:endParaRPr lang="en-US" sz="1050" dirty="0" smtClean="0">
              <a:solidFill>
                <a:srgbClr val="00B050"/>
              </a:solidFill>
            </a:endParaRPr>
          </a:p>
          <a:p>
            <a:pPr>
              <a:buNone/>
            </a:pPr>
            <a:r>
              <a:rPr lang="en-US" sz="1050" dirty="0" smtClean="0">
                <a:solidFill>
                  <a:srgbClr val="00B050"/>
                </a:solidFill>
              </a:rPr>
              <a:t>    @Override</a:t>
            </a:r>
          </a:p>
          <a:p>
            <a:pPr>
              <a:buNone/>
            </a:pPr>
            <a:r>
              <a:rPr lang="en-US" sz="1050" dirty="0" smtClean="0">
                <a:solidFill>
                  <a:srgbClr val="00B050"/>
                </a:solidFill>
              </a:rPr>
              <a:t>    protected void </a:t>
            </a:r>
            <a:r>
              <a:rPr lang="en-US" sz="1050" dirty="0" err="1" smtClean="0">
                <a:solidFill>
                  <a:srgbClr val="00B050"/>
                </a:solidFill>
              </a:rPr>
              <a:t>onCreate</a:t>
            </a:r>
            <a:r>
              <a:rPr lang="en-US" sz="1050" dirty="0" smtClean="0">
                <a:solidFill>
                  <a:srgbClr val="00B050"/>
                </a:solidFill>
              </a:rPr>
              <a:t>(Bundle </a:t>
            </a:r>
            <a:r>
              <a:rPr lang="en-US" sz="1050" dirty="0" err="1" smtClean="0">
                <a:solidFill>
                  <a:srgbClr val="00B050"/>
                </a:solidFill>
              </a:rPr>
              <a:t>savedInstanceState</a:t>
            </a:r>
            <a:r>
              <a:rPr lang="en-US" sz="1050" dirty="0" smtClean="0">
                <a:solidFill>
                  <a:srgbClr val="00B050"/>
                </a:solidFill>
              </a:rPr>
              <a:t>) {</a:t>
            </a:r>
          </a:p>
          <a:p>
            <a:pPr>
              <a:buNone/>
            </a:pPr>
            <a:r>
              <a:rPr lang="en-US" sz="1050" dirty="0" smtClean="0">
                <a:solidFill>
                  <a:srgbClr val="00B050"/>
                </a:solidFill>
              </a:rPr>
              <a:t>        </a:t>
            </a:r>
            <a:r>
              <a:rPr lang="en-US" sz="1050" dirty="0" err="1" smtClean="0">
                <a:solidFill>
                  <a:srgbClr val="00B050"/>
                </a:solidFill>
              </a:rPr>
              <a:t>super.onCreate</a:t>
            </a:r>
            <a:r>
              <a:rPr lang="en-US" sz="1050" dirty="0" smtClean="0">
                <a:solidFill>
                  <a:srgbClr val="00B050"/>
                </a:solidFill>
              </a:rPr>
              <a:t>(</a:t>
            </a:r>
            <a:r>
              <a:rPr lang="en-US" sz="1050" dirty="0" err="1" smtClean="0">
                <a:solidFill>
                  <a:srgbClr val="00B050"/>
                </a:solidFill>
              </a:rPr>
              <a:t>savedInstanceState</a:t>
            </a:r>
            <a:r>
              <a:rPr lang="en-US" sz="1050" dirty="0" smtClean="0">
                <a:solidFill>
                  <a:srgbClr val="00B050"/>
                </a:solidFill>
              </a:rPr>
              <a:t>);</a:t>
            </a:r>
          </a:p>
          <a:p>
            <a:pPr>
              <a:buNone/>
            </a:pPr>
            <a:r>
              <a:rPr lang="en-US" sz="1050" dirty="0" smtClean="0">
                <a:solidFill>
                  <a:srgbClr val="00B050"/>
                </a:solidFill>
              </a:rPr>
              <a:t>        </a:t>
            </a:r>
            <a:r>
              <a:rPr lang="en-US" sz="1050" dirty="0" err="1" smtClean="0">
                <a:solidFill>
                  <a:srgbClr val="00B050"/>
                </a:solidFill>
              </a:rPr>
              <a:t>setContentView</a:t>
            </a:r>
            <a:r>
              <a:rPr lang="en-US" sz="1050" dirty="0" smtClean="0">
                <a:solidFill>
                  <a:srgbClr val="00B050"/>
                </a:solidFill>
              </a:rPr>
              <a:t>(</a:t>
            </a:r>
            <a:r>
              <a:rPr lang="en-US" sz="1050" dirty="0" err="1" smtClean="0">
                <a:solidFill>
                  <a:srgbClr val="00B050"/>
                </a:solidFill>
              </a:rPr>
              <a:t>R.layout.activity_main</a:t>
            </a:r>
            <a:r>
              <a:rPr lang="en-US" sz="1050" dirty="0" smtClean="0">
                <a:solidFill>
                  <a:srgbClr val="00B050"/>
                </a:solidFill>
              </a:rPr>
              <a:t>);</a:t>
            </a:r>
          </a:p>
          <a:p>
            <a:pPr>
              <a:buNone/>
            </a:pPr>
            <a:r>
              <a:rPr lang="en-US" sz="1050" dirty="0" smtClean="0">
                <a:solidFill>
                  <a:srgbClr val="00B050"/>
                </a:solidFill>
              </a:rPr>
              <a:t>    }</a:t>
            </a:r>
          </a:p>
          <a:p>
            <a:pPr>
              <a:buNone/>
            </a:pPr>
            <a:endParaRPr lang="en-US" sz="1050" dirty="0" smtClean="0">
              <a:solidFill>
                <a:srgbClr val="00B050"/>
              </a:solidFill>
            </a:endParaRPr>
          </a:p>
          <a:p>
            <a:pPr>
              <a:buNone/>
            </a:pPr>
            <a:r>
              <a:rPr lang="en-US" sz="1050" dirty="0" smtClean="0">
                <a:solidFill>
                  <a:srgbClr val="00B050"/>
                </a:solidFill>
              </a:rPr>
              <a:t>    @Override</a:t>
            </a:r>
          </a:p>
          <a:p>
            <a:pPr>
              <a:buNone/>
            </a:pPr>
            <a:r>
              <a:rPr lang="en-US" sz="1050" dirty="0" smtClean="0">
                <a:solidFill>
                  <a:srgbClr val="00B050"/>
                </a:solidFill>
              </a:rPr>
              <a:t>    public </a:t>
            </a:r>
            <a:r>
              <a:rPr lang="en-US" sz="1050" dirty="0" err="1" smtClean="0">
                <a:solidFill>
                  <a:srgbClr val="00B050"/>
                </a:solidFill>
              </a:rPr>
              <a:t>boolean</a:t>
            </a:r>
            <a:r>
              <a:rPr lang="en-US" sz="1050" dirty="0" smtClean="0">
                <a:solidFill>
                  <a:srgbClr val="00B050"/>
                </a:solidFill>
              </a:rPr>
              <a:t> </a:t>
            </a:r>
            <a:r>
              <a:rPr lang="en-US" sz="1050" dirty="0" err="1" smtClean="0">
                <a:solidFill>
                  <a:srgbClr val="00B050"/>
                </a:solidFill>
              </a:rPr>
              <a:t>onCreateOptionsMenu</a:t>
            </a:r>
            <a:r>
              <a:rPr lang="en-US" sz="1050" dirty="0" smtClean="0">
                <a:solidFill>
                  <a:srgbClr val="00B050"/>
                </a:solidFill>
              </a:rPr>
              <a:t>(Menu menu) {</a:t>
            </a:r>
          </a:p>
          <a:p>
            <a:pPr>
              <a:buNone/>
            </a:pPr>
            <a:r>
              <a:rPr lang="en-US" sz="1050" dirty="0" smtClean="0">
                <a:solidFill>
                  <a:srgbClr val="00B050"/>
                </a:solidFill>
              </a:rPr>
              <a:t>        // Inflate the menu; this adds items to the action bar if it is present.</a:t>
            </a:r>
          </a:p>
          <a:p>
            <a:pPr>
              <a:buNone/>
            </a:pPr>
            <a:r>
              <a:rPr lang="en-US" sz="1050" dirty="0" smtClean="0">
                <a:solidFill>
                  <a:srgbClr val="00B050"/>
                </a:solidFill>
              </a:rPr>
              <a:t>        </a:t>
            </a:r>
            <a:r>
              <a:rPr lang="en-US" sz="1050" dirty="0" err="1" smtClean="0">
                <a:solidFill>
                  <a:srgbClr val="00B050"/>
                </a:solidFill>
              </a:rPr>
              <a:t>getMenuInflater</a:t>
            </a:r>
            <a:r>
              <a:rPr lang="en-US" sz="1050" dirty="0" smtClean="0">
                <a:solidFill>
                  <a:srgbClr val="00B050"/>
                </a:solidFill>
              </a:rPr>
              <a:t>().inflate(</a:t>
            </a:r>
            <a:r>
              <a:rPr lang="en-US" sz="1050" dirty="0" err="1" smtClean="0">
                <a:solidFill>
                  <a:srgbClr val="00B050"/>
                </a:solidFill>
              </a:rPr>
              <a:t>R.menu.menu_main</a:t>
            </a:r>
            <a:r>
              <a:rPr lang="en-US" sz="1050" dirty="0" smtClean="0">
                <a:solidFill>
                  <a:srgbClr val="00B050"/>
                </a:solidFill>
              </a:rPr>
              <a:t>, menu);</a:t>
            </a:r>
          </a:p>
          <a:p>
            <a:pPr>
              <a:buNone/>
            </a:pPr>
            <a:r>
              <a:rPr lang="en-US" sz="1050" dirty="0" smtClean="0">
                <a:solidFill>
                  <a:srgbClr val="00B050"/>
                </a:solidFill>
              </a:rPr>
              <a:t>        return true;</a:t>
            </a:r>
          </a:p>
          <a:p>
            <a:pPr>
              <a:buNone/>
            </a:pPr>
            <a:r>
              <a:rPr lang="en-US" sz="1050" dirty="0" smtClean="0"/>
              <a:t>    }</a:t>
            </a:r>
          </a:p>
        </p:txBody>
      </p:sp>
      <p:sp>
        <p:nvSpPr>
          <p:cNvPr id="6" name="Rectangle 5"/>
          <p:cNvSpPr/>
          <p:nvPr/>
        </p:nvSpPr>
        <p:spPr>
          <a:xfrm>
            <a:off x="4267200" y="3581400"/>
            <a:ext cx="4572000" cy="2800767"/>
          </a:xfrm>
          <a:prstGeom prst="rect">
            <a:avLst/>
          </a:prstGeom>
        </p:spPr>
        <p:txBody>
          <a:bodyPr>
            <a:spAutoFit/>
          </a:bodyPr>
          <a:lstStyle/>
          <a:p>
            <a:pPr>
              <a:buNone/>
            </a:pPr>
            <a:endParaRPr lang="en-US" sz="1100" dirty="0" smtClean="0">
              <a:solidFill>
                <a:srgbClr val="00B050"/>
              </a:solidFill>
            </a:endParaRPr>
          </a:p>
          <a:p>
            <a:pPr>
              <a:buNone/>
            </a:pPr>
            <a:r>
              <a:rPr lang="en-US" sz="1100" dirty="0" smtClean="0">
                <a:solidFill>
                  <a:srgbClr val="00B050"/>
                </a:solidFill>
              </a:rPr>
              <a:t>    @Override</a:t>
            </a:r>
          </a:p>
          <a:p>
            <a:pPr>
              <a:buNone/>
            </a:pPr>
            <a:r>
              <a:rPr lang="en-US" sz="1100" dirty="0" smtClean="0">
                <a:solidFill>
                  <a:srgbClr val="00B050"/>
                </a:solidFill>
              </a:rPr>
              <a:t>    public </a:t>
            </a:r>
            <a:r>
              <a:rPr lang="en-US" sz="1100" dirty="0" err="1" smtClean="0">
                <a:solidFill>
                  <a:srgbClr val="00B050"/>
                </a:solidFill>
              </a:rPr>
              <a:t>boolean</a:t>
            </a:r>
            <a:r>
              <a:rPr lang="en-US" sz="1100" dirty="0" smtClean="0">
                <a:solidFill>
                  <a:srgbClr val="00B050"/>
                </a:solidFill>
              </a:rPr>
              <a:t> </a:t>
            </a:r>
            <a:r>
              <a:rPr lang="en-US" sz="1100" dirty="0" err="1" smtClean="0">
                <a:solidFill>
                  <a:srgbClr val="00B050"/>
                </a:solidFill>
              </a:rPr>
              <a:t>onOptionsItemSelected</a:t>
            </a:r>
            <a:r>
              <a:rPr lang="en-US" sz="1100" dirty="0" smtClean="0">
                <a:solidFill>
                  <a:srgbClr val="00B050"/>
                </a:solidFill>
              </a:rPr>
              <a:t>(</a:t>
            </a:r>
            <a:r>
              <a:rPr lang="en-US" sz="1100" dirty="0" err="1" smtClean="0">
                <a:solidFill>
                  <a:srgbClr val="00B050"/>
                </a:solidFill>
              </a:rPr>
              <a:t>MenuItem</a:t>
            </a:r>
            <a:r>
              <a:rPr lang="en-US" sz="1100" dirty="0" smtClean="0">
                <a:solidFill>
                  <a:srgbClr val="00B050"/>
                </a:solidFill>
              </a:rPr>
              <a:t> item) {</a:t>
            </a:r>
          </a:p>
          <a:p>
            <a:pPr>
              <a:buNone/>
            </a:pPr>
            <a:r>
              <a:rPr lang="en-US" sz="1100" dirty="0" smtClean="0">
                <a:solidFill>
                  <a:srgbClr val="00B050"/>
                </a:solidFill>
              </a:rPr>
              <a:t>        // Handle action bar item clicks here. The action bar will</a:t>
            </a:r>
          </a:p>
          <a:p>
            <a:pPr>
              <a:buNone/>
            </a:pPr>
            <a:r>
              <a:rPr lang="en-US" sz="1100" dirty="0" smtClean="0">
                <a:solidFill>
                  <a:srgbClr val="00B050"/>
                </a:solidFill>
              </a:rPr>
              <a:t>        // automatically handle clicks on the Home/Up button, so long</a:t>
            </a:r>
          </a:p>
          <a:p>
            <a:pPr>
              <a:buNone/>
            </a:pPr>
            <a:r>
              <a:rPr lang="en-US" sz="1100" dirty="0" smtClean="0">
                <a:solidFill>
                  <a:srgbClr val="00B050"/>
                </a:solidFill>
              </a:rPr>
              <a:t>        // as you specify a parent activity in </a:t>
            </a:r>
            <a:r>
              <a:rPr lang="en-US" sz="1100" dirty="0" err="1" smtClean="0">
                <a:solidFill>
                  <a:srgbClr val="00B050"/>
                </a:solidFill>
              </a:rPr>
              <a:t>AndroidManifest.xml</a:t>
            </a:r>
            <a:r>
              <a:rPr lang="en-US" sz="1100" dirty="0" smtClean="0">
                <a:solidFill>
                  <a:srgbClr val="00B050"/>
                </a:solidFill>
              </a:rPr>
              <a:t>.</a:t>
            </a:r>
          </a:p>
          <a:p>
            <a:pPr>
              <a:buNone/>
            </a:pPr>
            <a:r>
              <a:rPr lang="en-US" sz="1100" dirty="0" smtClean="0">
                <a:solidFill>
                  <a:srgbClr val="00B050"/>
                </a:solidFill>
              </a:rPr>
              <a:t>        </a:t>
            </a:r>
            <a:r>
              <a:rPr lang="en-US" sz="1100" dirty="0" err="1" smtClean="0">
                <a:solidFill>
                  <a:srgbClr val="00B050"/>
                </a:solidFill>
              </a:rPr>
              <a:t>int</a:t>
            </a:r>
            <a:r>
              <a:rPr lang="en-US" sz="1100" dirty="0" smtClean="0">
                <a:solidFill>
                  <a:srgbClr val="00B050"/>
                </a:solidFill>
              </a:rPr>
              <a:t> id = </a:t>
            </a:r>
            <a:r>
              <a:rPr lang="en-US" sz="1100" dirty="0" err="1" smtClean="0">
                <a:solidFill>
                  <a:srgbClr val="00B050"/>
                </a:solidFill>
              </a:rPr>
              <a:t>item.getItemId</a:t>
            </a:r>
            <a:r>
              <a:rPr lang="en-US" sz="1100" dirty="0" smtClean="0">
                <a:solidFill>
                  <a:srgbClr val="00B050"/>
                </a:solidFill>
              </a:rPr>
              <a:t>();</a:t>
            </a:r>
          </a:p>
          <a:p>
            <a:pPr>
              <a:buNone/>
            </a:pPr>
            <a:endParaRPr lang="en-US" sz="1100" dirty="0" smtClean="0">
              <a:solidFill>
                <a:srgbClr val="00B050"/>
              </a:solidFill>
            </a:endParaRPr>
          </a:p>
          <a:p>
            <a:pPr>
              <a:buNone/>
            </a:pPr>
            <a:r>
              <a:rPr lang="en-US" sz="1100" dirty="0" smtClean="0">
                <a:solidFill>
                  <a:srgbClr val="00B050"/>
                </a:solidFill>
              </a:rPr>
              <a:t>        //</a:t>
            </a:r>
            <a:r>
              <a:rPr lang="en-US" sz="1100" dirty="0" err="1" smtClean="0">
                <a:solidFill>
                  <a:srgbClr val="00B050"/>
                </a:solidFill>
              </a:rPr>
              <a:t>noinspection</a:t>
            </a:r>
            <a:r>
              <a:rPr lang="en-US" sz="1100" dirty="0" smtClean="0">
                <a:solidFill>
                  <a:srgbClr val="00B050"/>
                </a:solidFill>
              </a:rPr>
              <a:t> </a:t>
            </a:r>
            <a:r>
              <a:rPr lang="en-US" sz="1100" dirty="0" err="1" smtClean="0">
                <a:solidFill>
                  <a:srgbClr val="00B050"/>
                </a:solidFill>
              </a:rPr>
              <a:t>SimplifiableIfStatement</a:t>
            </a:r>
            <a:endParaRPr lang="en-US" sz="1100" dirty="0" smtClean="0">
              <a:solidFill>
                <a:srgbClr val="00B050"/>
              </a:solidFill>
            </a:endParaRPr>
          </a:p>
          <a:p>
            <a:pPr>
              <a:buNone/>
            </a:pPr>
            <a:r>
              <a:rPr lang="en-US" sz="1100" dirty="0" smtClean="0">
                <a:solidFill>
                  <a:srgbClr val="00B050"/>
                </a:solidFill>
              </a:rPr>
              <a:t>        if (id == </a:t>
            </a:r>
            <a:r>
              <a:rPr lang="en-US" sz="1100" dirty="0" err="1" smtClean="0">
                <a:solidFill>
                  <a:srgbClr val="00B050"/>
                </a:solidFill>
              </a:rPr>
              <a:t>R.id.action_settings</a:t>
            </a:r>
            <a:r>
              <a:rPr lang="en-US" sz="1100" dirty="0" smtClean="0">
                <a:solidFill>
                  <a:srgbClr val="00B050"/>
                </a:solidFill>
              </a:rPr>
              <a:t>) {</a:t>
            </a:r>
          </a:p>
          <a:p>
            <a:pPr>
              <a:buNone/>
            </a:pPr>
            <a:r>
              <a:rPr lang="en-US" sz="1100" dirty="0" smtClean="0">
                <a:solidFill>
                  <a:srgbClr val="00B050"/>
                </a:solidFill>
              </a:rPr>
              <a:t>            return true;</a:t>
            </a:r>
          </a:p>
          <a:p>
            <a:pPr>
              <a:buNone/>
            </a:pPr>
            <a:r>
              <a:rPr lang="en-US" sz="1100" dirty="0" smtClean="0">
                <a:solidFill>
                  <a:srgbClr val="00B050"/>
                </a:solidFill>
              </a:rPr>
              <a:t>        }</a:t>
            </a:r>
          </a:p>
          <a:p>
            <a:pPr>
              <a:buNone/>
            </a:pPr>
            <a:endParaRPr lang="en-US" sz="1100" dirty="0" smtClean="0">
              <a:solidFill>
                <a:srgbClr val="00B050"/>
              </a:solidFill>
            </a:endParaRPr>
          </a:p>
          <a:p>
            <a:pPr>
              <a:buNone/>
            </a:pPr>
            <a:r>
              <a:rPr lang="en-US" sz="1100" dirty="0" smtClean="0">
                <a:solidFill>
                  <a:srgbClr val="00B050"/>
                </a:solidFill>
              </a:rPr>
              <a:t>        return </a:t>
            </a:r>
            <a:r>
              <a:rPr lang="en-US" sz="1100" dirty="0" err="1" smtClean="0">
                <a:solidFill>
                  <a:srgbClr val="00B050"/>
                </a:solidFill>
              </a:rPr>
              <a:t>super.onOptionsItemSelected</a:t>
            </a:r>
            <a:r>
              <a:rPr lang="en-US" sz="1100" dirty="0" smtClean="0">
                <a:solidFill>
                  <a:srgbClr val="00B050"/>
                </a:solidFill>
              </a:rPr>
              <a:t>(item);</a:t>
            </a:r>
          </a:p>
          <a:p>
            <a:pPr>
              <a:buNone/>
            </a:pPr>
            <a:r>
              <a:rPr lang="en-US" sz="1100" dirty="0" smtClean="0">
                <a:solidFill>
                  <a:srgbClr val="00B050"/>
                </a:solidFill>
              </a:rPr>
              <a:t>    }</a:t>
            </a:r>
          </a:p>
          <a:p>
            <a:pPr>
              <a:buNone/>
            </a:pPr>
            <a:r>
              <a:rPr lang="en-US" sz="1100" dirty="0" smtClean="0">
                <a:solidFill>
                  <a:srgbClr val="00B050"/>
                </a:solidFill>
              </a:rPr>
              <a:t>}</a:t>
            </a:r>
          </a:p>
        </p:txBody>
      </p:sp>
    </p:spTree>
    <p:custDataLst>
      <p:tags r:id="rId1"/>
    </p:custDataLst>
    <p:extLst>
      <p:ext uri="{BB962C8B-B14F-4D97-AF65-F5344CB8AC3E}">
        <p14:creationId xmlns:p14="http://schemas.microsoft.com/office/powerpoint/2010/main" val="192070386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304800" y="699294"/>
            <a:ext cx="6163063" cy="427038"/>
          </a:xfrm>
        </p:spPr>
        <p:txBody>
          <a:bodyPr>
            <a:normAutofit/>
          </a:bodyPr>
          <a:lstStyle/>
          <a:p>
            <a:r>
              <a:rPr lang="en-US" sz="2000" dirty="0" smtClean="0">
                <a:solidFill>
                  <a:srgbClr val="002060"/>
                </a:solidFill>
              </a:rPr>
              <a:t>2   -   gen/</a:t>
            </a:r>
            <a:r>
              <a:rPr lang="en-US" sz="2000" b="1" dirty="0" err="1" smtClean="0">
                <a:solidFill>
                  <a:srgbClr val="002060"/>
                </a:solidFill>
              </a:rPr>
              <a:t>R.java</a:t>
            </a:r>
            <a:endParaRPr lang="en-US" sz="2000" b="1" dirty="0" smtClean="0">
              <a:solidFill>
                <a:srgbClr val="002060"/>
              </a:solidFill>
            </a:endParaRPr>
          </a:p>
        </p:txBody>
      </p:sp>
      <p:sp>
        <p:nvSpPr>
          <p:cNvPr id="5" name="Content Placeholder 4"/>
          <p:cNvSpPr>
            <a:spLocks noGrp="1"/>
          </p:cNvSpPr>
          <p:nvPr>
            <p:ph idx="1"/>
            <p:custDataLst>
              <p:tags r:id="rId3"/>
            </p:custDataLst>
          </p:nvPr>
        </p:nvSpPr>
        <p:spPr>
          <a:xfrm>
            <a:off x="457200" y="1371600"/>
            <a:ext cx="8229600" cy="4525963"/>
          </a:xfrm>
        </p:spPr>
        <p:txBody>
          <a:bodyPr>
            <a:noAutofit/>
          </a:bodyPr>
          <a:lstStyle/>
          <a:p>
            <a:r>
              <a:rPr lang="en-US" sz="1200" dirty="0" smtClean="0"/>
              <a:t>Auto-generated file with identifiers from main.xml, strings.xml, and elsewhere</a:t>
            </a:r>
          </a:p>
          <a:p>
            <a:endParaRPr lang="en-US" sz="1200" dirty="0" smtClean="0"/>
          </a:p>
          <a:p>
            <a:r>
              <a:rPr lang="en-US" sz="1200" i="1" dirty="0" smtClean="0"/>
              <a:t>/* AUTO-GENERATED FILE. DO NOT MODIFY.</a:t>
            </a:r>
            <a:br>
              <a:rPr lang="en-US" sz="1200" i="1" dirty="0" smtClean="0"/>
            </a:br>
            <a:r>
              <a:rPr lang="en-US" sz="1200" i="1" dirty="0" smtClean="0"/>
              <a:t>*</a:t>
            </a:r>
            <a:br>
              <a:rPr lang="en-US" sz="1200" i="1" dirty="0" smtClean="0"/>
            </a:br>
            <a:r>
              <a:rPr lang="en-US" sz="1200" i="1" dirty="0" smtClean="0"/>
              <a:t>* This class was automatically generated by the</a:t>
            </a:r>
            <a:br>
              <a:rPr lang="en-US" sz="1200" i="1" dirty="0" smtClean="0"/>
            </a:br>
            <a:r>
              <a:rPr lang="en-US" sz="1200" i="1" dirty="0" smtClean="0"/>
              <a:t>* </a:t>
            </a:r>
            <a:r>
              <a:rPr lang="en-US" sz="1200" i="1" dirty="0" err="1" smtClean="0"/>
              <a:t>aapt</a:t>
            </a:r>
            <a:r>
              <a:rPr lang="en-US" sz="1200" i="1" dirty="0" smtClean="0"/>
              <a:t> tool from the resource data it found. It</a:t>
            </a:r>
            <a:br>
              <a:rPr lang="en-US" sz="1200" i="1" dirty="0" smtClean="0"/>
            </a:br>
            <a:r>
              <a:rPr lang="en-US" sz="1200" i="1" dirty="0" smtClean="0"/>
              <a:t>* should not be modified by hand.</a:t>
            </a:r>
            <a:br>
              <a:rPr lang="en-US" sz="1200" i="1" dirty="0" smtClean="0"/>
            </a:br>
            <a:r>
              <a:rPr lang="en-US" sz="1200" i="1" dirty="0" smtClean="0"/>
              <a:t>*/</a:t>
            </a:r>
            <a:br>
              <a:rPr lang="en-US" sz="1200" i="1" dirty="0" smtClean="0"/>
            </a:br>
            <a:r>
              <a:rPr lang="en-US" sz="1200" i="1" dirty="0" smtClean="0"/>
              <a:t/>
            </a:r>
            <a:br>
              <a:rPr lang="en-US" sz="1200" i="1" dirty="0" smtClean="0"/>
            </a:br>
            <a:r>
              <a:rPr lang="en-US" sz="1200" b="1" dirty="0" smtClean="0">
                <a:solidFill>
                  <a:srgbClr val="00B050"/>
                </a:solidFill>
              </a:rPr>
              <a:t>package </a:t>
            </a:r>
            <a:r>
              <a:rPr lang="en-US" sz="1200" dirty="0" err="1" smtClean="0">
                <a:solidFill>
                  <a:srgbClr val="00B050"/>
                </a:solidFill>
              </a:rPr>
              <a:t>com.example.helloworld</a:t>
            </a:r>
            <a:r>
              <a:rPr lang="en-US" sz="1200" dirty="0" smtClean="0">
                <a:solidFill>
                  <a:srgbClr val="00B050"/>
                </a:solidFill>
              </a:rPr>
              <a:t>;</a:t>
            </a:r>
            <a:br>
              <a:rPr lang="en-US" sz="1200" dirty="0" smtClean="0">
                <a:solidFill>
                  <a:srgbClr val="00B050"/>
                </a:solidFill>
              </a:rPr>
            </a:br>
            <a:r>
              <a:rPr lang="en-US" sz="1200" dirty="0" smtClean="0">
                <a:solidFill>
                  <a:srgbClr val="00B050"/>
                </a:solidFill>
              </a:rPr>
              <a:t/>
            </a:r>
            <a:br>
              <a:rPr lang="en-US" sz="1200" dirty="0" smtClean="0">
                <a:solidFill>
                  <a:srgbClr val="00B050"/>
                </a:solidFill>
              </a:rPr>
            </a:br>
            <a:r>
              <a:rPr lang="en-US" sz="1200" b="1" dirty="0" smtClean="0">
                <a:solidFill>
                  <a:srgbClr val="00B050"/>
                </a:solidFill>
              </a:rPr>
              <a:t>public final class </a:t>
            </a:r>
            <a:r>
              <a:rPr lang="en-US" sz="1200" dirty="0" smtClean="0">
                <a:solidFill>
                  <a:srgbClr val="00B050"/>
                </a:solidFill>
              </a:rPr>
              <a:t>R {</a:t>
            </a:r>
            <a:br>
              <a:rPr lang="en-US" sz="1200" dirty="0" smtClean="0">
                <a:solidFill>
                  <a:srgbClr val="00B050"/>
                </a:solidFill>
              </a:rPr>
            </a:br>
            <a:r>
              <a:rPr lang="en-US" sz="1200" b="1" dirty="0" smtClean="0">
                <a:solidFill>
                  <a:srgbClr val="00B050"/>
                </a:solidFill>
              </a:rPr>
              <a:t>public static final class </a:t>
            </a:r>
            <a:r>
              <a:rPr lang="en-US" sz="1200" dirty="0" err="1" smtClean="0">
                <a:solidFill>
                  <a:srgbClr val="00B050"/>
                </a:solidFill>
              </a:rPr>
              <a:t>anim</a:t>
            </a:r>
            <a:r>
              <a:rPr lang="en-US" sz="1200" dirty="0" smtClean="0">
                <a:solidFill>
                  <a:srgbClr val="00B050"/>
                </a:solidFill>
              </a:rPr>
              <a:t> {</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abc_fade_in</a:t>
            </a:r>
            <a:r>
              <a:rPr lang="en-US" sz="1200" dirty="0" smtClean="0">
                <a:solidFill>
                  <a:srgbClr val="00B050"/>
                </a:solidFill>
              </a:rPr>
              <a:t>=0x7f050000;</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abc_fade_out</a:t>
            </a:r>
            <a:r>
              <a:rPr lang="en-US" sz="1200" dirty="0" smtClean="0">
                <a:solidFill>
                  <a:srgbClr val="00B050"/>
                </a:solidFill>
              </a:rPr>
              <a:t>=0x7f050001;</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abc_grow_fade_in_from_bottom</a:t>
            </a:r>
            <a:r>
              <a:rPr lang="en-US" sz="1200" dirty="0" smtClean="0">
                <a:solidFill>
                  <a:srgbClr val="00B050"/>
                </a:solidFill>
              </a:rPr>
              <a:t>=0x7f050002;</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abc_popup_enter</a:t>
            </a:r>
            <a:r>
              <a:rPr lang="en-US" sz="1200" dirty="0" smtClean="0">
                <a:solidFill>
                  <a:srgbClr val="00B050"/>
                </a:solidFill>
              </a:rPr>
              <a:t>=0x7f050003;</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abc_popup_exit</a:t>
            </a:r>
            <a:r>
              <a:rPr lang="en-US" sz="1200" dirty="0" smtClean="0">
                <a:solidFill>
                  <a:srgbClr val="00B050"/>
                </a:solidFill>
              </a:rPr>
              <a:t>=0x7f050004;</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abc_shrink_fade_out_from_bottom</a:t>
            </a:r>
            <a:r>
              <a:rPr lang="en-US" sz="1200" dirty="0" smtClean="0">
                <a:solidFill>
                  <a:srgbClr val="00B050"/>
                </a:solidFill>
              </a:rPr>
              <a:t>=0x7f050005;</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abc_slide_in_bottom</a:t>
            </a:r>
            <a:r>
              <a:rPr lang="en-US" sz="1200" dirty="0" smtClean="0">
                <a:solidFill>
                  <a:srgbClr val="00B050"/>
                </a:solidFill>
              </a:rPr>
              <a:t>=0x7f050006;</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abc_slide_in_top</a:t>
            </a:r>
            <a:r>
              <a:rPr lang="en-US" sz="1200" dirty="0" smtClean="0">
                <a:solidFill>
                  <a:srgbClr val="00B050"/>
                </a:solidFill>
              </a:rPr>
              <a:t>=0x7f050007;</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abc_slide_out_bottom</a:t>
            </a:r>
            <a:r>
              <a:rPr lang="en-US" sz="1200" dirty="0" smtClean="0">
                <a:solidFill>
                  <a:srgbClr val="00B050"/>
                </a:solidFill>
              </a:rPr>
              <a:t>=0x7f050008;</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abc_slide_out_top</a:t>
            </a:r>
            <a:r>
              <a:rPr lang="en-US" sz="1200" dirty="0" smtClean="0">
                <a:solidFill>
                  <a:srgbClr val="00B050"/>
                </a:solidFill>
              </a:rPr>
              <a:t>=0x7f050009;</a:t>
            </a:r>
            <a:br>
              <a:rPr lang="en-US" sz="1200" dirty="0" smtClean="0">
                <a:solidFill>
                  <a:srgbClr val="00B050"/>
                </a:solidFill>
              </a:rPr>
            </a:br>
            <a:r>
              <a:rPr lang="en-US" sz="1200" dirty="0" smtClean="0">
                <a:solidFill>
                  <a:srgbClr val="00B050"/>
                </a:solidFill>
              </a:rPr>
              <a:t>}</a:t>
            </a:r>
            <a:br>
              <a:rPr lang="en-US" sz="1200" dirty="0" smtClean="0">
                <a:solidFill>
                  <a:srgbClr val="00B050"/>
                </a:solidFill>
              </a:rPr>
            </a:br>
            <a:r>
              <a:rPr lang="en-US" sz="1200" b="1" dirty="0" smtClean="0">
                <a:solidFill>
                  <a:srgbClr val="00B050"/>
                </a:solidFill>
              </a:rPr>
              <a:t>public static final class </a:t>
            </a:r>
            <a:r>
              <a:rPr lang="en-US" sz="1200" dirty="0" err="1" smtClean="0">
                <a:solidFill>
                  <a:srgbClr val="00B050"/>
                </a:solidFill>
              </a:rPr>
              <a:t>attr</a:t>
            </a:r>
            <a:r>
              <a:rPr lang="en-US" sz="1200" dirty="0" smtClean="0">
                <a:solidFill>
                  <a:srgbClr val="00B050"/>
                </a:solidFill>
              </a:rPr>
              <a:t> {</a:t>
            </a:r>
            <a:br>
              <a:rPr lang="en-US" sz="1200" dirty="0" smtClean="0">
                <a:solidFill>
                  <a:srgbClr val="00B050"/>
                </a:solidFill>
              </a:rPr>
            </a:br>
            <a:r>
              <a:rPr lang="en-US" sz="1200" i="1" dirty="0" smtClean="0">
                <a:solidFill>
                  <a:srgbClr val="00B050"/>
                </a:solidFill>
              </a:rPr>
              <a:t>/** &lt;p&gt;Must be a reference to another resource, in the form "&lt;code&gt;@[+][&lt;</a:t>
            </a:r>
            <a:r>
              <a:rPr lang="en-US" sz="1200" i="1" dirty="0" err="1" smtClean="0">
                <a:solidFill>
                  <a:srgbClr val="00B050"/>
                </a:solidFill>
              </a:rPr>
              <a:t>i</a:t>
            </a:r>
            <a:r>
              <a:rPr lang="en-US" sz="1200" i="1" dirty="0" smtClean="0">
                <a:solidFill>
                  <a:srgbClr val="00B050"/>
                </a:solidFill>
              </a:rPr>
              <a:t>&gt;package&lt;/</a:t>
            </a:r>
            <a:r>
              <a:rPr lang="en-US" sz="1200" i="1" dirty="0" err="1" smtClean="0">
                <a:solidFill>
                  <a:srgbClr val="00B050"/>
                </a:solidFill>
              </a:rPr>
              <a:t>i</a:t>
            </a:r>
            <a:r>
              <a:rPr lang="en-US" sz="1200" i="1" dirty="0" smtClean="0">
                <a:solidFill>
                  <a:srgbClr val="00B050"/>
                </a:solidFill>
              </a:rPr>
              <a:t>&gt;:]&lt;</a:t>
            </a:r>
            <a:r>
              <a:rPr lang="en-US" sz="1200" i="1" dirty="0" err="1" smtClean="0">
                <a:solidFill>
                  <a:srgbClr val="00B050"/>
                </a:solidFill>
              </a:rPr>
              <a:t>i</a:t>
            </a:r>
            <a:r>
              <a:rPr lang="en-US" sz="1200" i="1" dirty="0" smtClean="0">
                <a:solidFill>
                  <a:srgbClr val="00B050"/>
                </a:solidFill>
              </a:rPr>
              <a:t>&gt;type&lt;/</a:t>
            </a:r>
            <a:r>
              <a:rPr lang="en-US" sz="1200" i="1" dirty="0" err="1" smtClean="0">
                <a:solidFill>
                  <a:srgbClr val="00B050"/>
                </a:solidFill>
              </a:rPr>
              <a:t>i</a:t>
            </a:r>
            <a:r>
              <a:rPr lang="en-US" sz="1200" i="1" dirty="0" smtClean="0">
                <a:solidFill>
                  <a:srgbClr val="00B050"/>
                </a:solidFill>
              </a:rPr>
              <a:t>&gt;:&lt;</a:t>
            </a:r>
            <a:r>
              <a:rPr lang="en-US" sz="1200" i="1" dirty="0" err="1" smtClean="0">
                <a:solidFill>
                  <a:srgbClr val="00B050"/>
                </a:solidFill>
              </a:rPr>
              <a:t>i</a:t>
            </a:r>
            <a:r>
              <a:rPr lang="en-US" sz="1200" i="1" dirty="0" smtClean="0">
                <a:solidFill>
                  <a:srgbClr val="00B050"/>
                </a:solidFill>
              </a:rPr>
              <a:t>&gt;name&lt;/</a:t>
            </a:r>
            <a:r>
              <a:rPr lang="en-US" sz="1200" i="1" dirty="0" err="1" smtClean="0">
                <a:solidFill>
                  <a:srgbClr val="00B050"/>
                </a:solidFill>
              </a:rPr>
              <a:t>i</a:t>
            </a:r>
            <a:r>
              <a:rPr lang="en-US" sz="1200" i="1" dirty="0" smtClean="0">
                <a:solidFill>
                  <a:srgbClr val="00B050"/>
                </a:solidFill>
              </a:rPr>
              <a:t>&gt;&lt;/code&gt;"</a:t>
            </a:r>
            <a:br>
              <a:rPr lang="en-US" sz="1200" i="1" dirty="0" smtClean="0">
                <a:solidFill>
                  <a:srgbClr val="00B050"/>
                </a:solidFill>
              </a:rPr>
            </a:br>
            <a:r>
              <a:rPr lang="en-US" sz="1200" i="1" dirty="0" smtClean="0">
                <a:solidFill>
                  <a:srgbClr val="00B050"/>
                </a:solidFill>
              </a:rPr>
              <a:t>or to a theme attribute in the form "&lt;code&gt;?[&lt;</a:t>
            </a:r>
            <a:r>
              <a:rPr lang="en-US" sz="1200" i="1" dirty="0" err="1" smtClean="0">
                <a:solidFill>
                  <a:srgbClr val="00B050"/>
                </a:solidFill>
              </a:rPr>
              <a:t>i</a:t>
            </a:r>
            <a:r>
              <a:rPr lang="en-US" sz="1200" i="1" dirty="0" smtClean="0">
                <a:solidFill>
                  <a:srgbClr val="00B050"/>
                </a:solidFill>
              </a:rPr>
              <a:t>&gt;package&lt;/</a:t>
            </a:r>
            <a:r>
              <a:rPr lang="en-US" sz="1200" i="1" dirty="0" err="1" smtClean="0">
                <a:solidFill>
                  <a:srgbClr val="00B050"/>
                </a:solidFill>
              </a:rPr>
              <a:t>i</a:t>
            </a:r>
            <a:r>
              <a:rPr lang="en-US" sz="1200" i="1" dirty="0" smtClean="0">
                <a:solidFill>
                  <a:srgbClr val="00B050"/>
                </a:solidFill>
              </a:rPr>
              <a:t>&gt;:][&lt;</a:t>
            </a:r>
            <a:r>
              <a:rPr lang="en-US" sz="1200" i="1" dirty="0" err="1" smtClean="0">
                <a:solidFill>
                  <a:srgbClr val="00B050"/>
                </a:solidFill>
              </a:rPr>
              <a:t>i</a:t>
            </a:r>
            <a:r>
              <a:rPr lang="en-US" sz="1200" i="1" dirty="0" smtClean="0">
                <a:solidFill>
                  <a:srgbClr val="00B050"/>
                </a:solidFill>
              </a:rPr>
              <a:t>&gt;type&lt;/</a:t>
            </a:r>
            <a:r>
              <a:rPr lang="en-US" sz="1200" i="1" dirty="0" err="1" smtClean="0">
                <a:solidFill>
                  <a:srgbClr val="00B050"/>
                </a:solidFill>
              </a:rPr>
              <a:t>i</a:t>
            </a:r>
            <a:r>
              <a:rPr lang="en-US" sz="1200" i="1" dirty="0" smtClean="0">
                <a:solidFill>
                  <a:srgbClr val="00B050"/>
                </a:solidFill>
              </a:rPr>
              <a:t>&gt;:]&lt;</a:t>
            </a:r>
            <a:r>
              <a:rPr lang="en-US" sz="1200" i="1" dirty="0" err="1" smtClean="0">
                <a:solidFill>
                  <a:srgbClr val="00B050"/>
                </a:solidFill>
              </a:rPr>
              <a:t>i</a:t>
            </a:r>
            <a:r>
              <a:rPr lang="en-US" sz="1200" i="1" dirty="0" smtClean="0">
                <a:solidFill>
                  <a:srgbClr val="00B050"/>
                </a:solidFill>
              </a:rPr>
              <a:t>&gt;name&lt;/</a:t>
            </a:r>
            <a:r>
              <a:rPr lang="en-US" sz="1200" i="1" dirty="0" err="1" smtClean="0">
                <a:solidFill>
                  <a:srgbClr val="00B050"/>
                </a:solidFill>
              </a:rPr>
              <a:t>i</a:t>
            </a:r>
            <a:r>
              <a:rPr lang="en-US" sz="1200" i="1" dirty="0" smtClean="0">
                <a:solidFill>
                  <a:srgbClr val="00B050"/>
                </a:solidFill>
              </a:rPr>
              <a:t>&gt;&lt;/code&gt;".</a:t>
            </a:r>
            <a:endParaRPr lang="en-US" sz="1200" dirty="0" smtClean="0">
              <a:solidFill>
                <a:srgbClr val="00B050"/>
              </a:solidFill>
            </a:endParaRPr>
          </a:p>
        </p:txBody>
      </p:sp>
      <p:sp>
        <p:nvSpPr>
          <p:cNvPr id="8" name="TextBox 7"/>
          <p:cNvSpPr txBox="1"/>
          <p:nvPr>
            <p:custDataLst>
              <p:tags r:id="rId4"/>
            </p:custDataLst>
          </p:nvPr>
        </p:nvSpPr>
        <p:spPr>
          <a:xfrm>
            <a:off x="7162800" y="3352800"/>
            <a:ext cx="1371600" cy="830997"/>
          </a:xfrm>
          <a:prstGeom prst="rect">
            <a:avLst/>
          </a:prstGeom>
          <a:noFill/>
        </p:spPr>
        <p:txBody>
          <a:bodyPr wrap="square" rtlCol="0">
            <a:spAutoFit/>
          </a:bodyPr>
          <a:lstStyle/>
          <a:p>
            <a:pPr algn="ctr"/>
            <a:r>
              <a:rPr lang="en-US" sz="2400" dirty="0" smtClean="0">
                <a:solidFill>
                  <a:srgbClr val="C00000"/>
                </a:solidFill>
              </a:rPr>
              <a:t>Do not modify!</a:t>
            </a:r>
            <a:endParaRPr lang="en-US" sz="2400" dirty="0">
              <a:solidFill>
                <a:srgbClr val="C00000"/>
              </a:solidFill>
            </a:endParaRPr>
          </a:p>
        </p:txBody>
      </p:sp>
    </p:spTree>
    <p:custDataLst>
      <p:tags r:id="rId1"/>
    </p:custDataLst>
    <p:extLst>
      <p:ext uri="{BB962C8B-B14F-4D97-AF65-F5344CB8AC3E}">
        <p14:creationId xmlns:p14="http://schemas.microsoft.com/office/powerpoint/2010/main" val="19042791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23887"/>
            <a:ext cx="6163063" cy="427038"/>
          </a:xfrm>
        </p:spPr>
        <p:txBody>
          <a:bodyPr/>
          <a:lstStyle/>
          <a:p>
            <a:r>
              <a:rPr lang="en-US" sz="2400" b="1" dirty="0" smtClean="0">
                <a:solidFill>
                  <a:srgbClr val="002060"/>
                </a:solidFill>
              </a:rPr>
              <a:t>3   -   res/layout/</a:t>
            </a:r>
            <a:r>
              <a:rPr lang="en-US" sz="2400" b="1" dirty="0" err="1" smtClean="0">
                <a:solidFill>
                  <a:srgbClr val="002060"/>
                </a:solidFill>
              </a:rPr>
              <a:t>activity_main.xml</a:t>
            </a:r>
            <a:endParaRPr lang="en-US" sz="2400" b="1" dirty="0">
              <a:solidFill>
                <a:srgbClr val="002060"/>
              </a:solidFill>
            </a:endParaRPr>
          </a:p>
        </p:txBody>
      </p:sp>
      <p:sp>
        <p:nvSpPr>
          <p:cNvPr id="3" name="Content Placeholder 2"/>
          <p:cNvSpPr>
            <a:spLocks noGrp="1"/>
          </p:cNvSpPr>
          <p:nvPr>
            <p:ph idx="1"/>
          </p:nvPr>
        </p:nvSpPr>
        <p:spPr>
          <a:xfrm>
            <a:off x="457200" y="1295400"/>
            <a:ext cx="8229600" cy="5181600"/>
          </a:xfrm>
        </p:spPr>
        <p:txBody>
          <a:bodyPr/>
          <a:lstStyle/>
          <a:p>
            <a:pPr>
              <a:buNone/>
            </a:pPr>
            <a:r>
              <a:rPr lang="en-US" sz="1200" dirty="0" smtClean="0">
                <a:solidFill>
                  <a:srgbClr val="00B050"/>
                </a:solidFill>
              </a:rPr>
              <a:t>&lt;</a:t>
            </a:r>
            <a:r>
              <a:rPr lang="en-US" sz="1200" dirty="0" err="1" smtClean="0">
                <a:solidFill>
                  <a:srgbClr val="00B050"/>
                </a:solidFill>
              </a:rPr>
              <a:t>RelativeLayout</a:t>
            </a:r>
            <a:r>
              <a:rPr lang="en-US" sz="1200" dirty="0" smtClean="0">
                <a:solidFill>
                  <a:srgbClr val="00B050"/>
                </a:solidFill>
              </a:rPr>
              <a:t> </a:t>
            </a:r>
            <a:r>
              <a:rPr lang="en-US" sz="1200" dirty="0" err="1" smtClean="0">
                <a:solidFill>
                  <a:srgbClr val="00B050"/>
                </a:solidFill>
              </a:rPr>
              <a:t>xmlns:android</a:t>
            </a:r>
            <a:r>
              <a:rPr lang="en-US" sz="1200" dirty="0" smtClean="0">
                <a:solidFill>
                  <a:srgbClr val="00B050"/>
                </a:solidFill>
              </a:rPr>
              <a:t>="http://</a:t>
            </a:r>
            <a:r>
              <a:rPr lang="en-US" sz="1200" dirty="0" err="1" smtClean="0">
                <a:solidFill>
                  <a:srgbClr val="00B050"/>
                </a:solidFill>
              </a:rPr>
              <a:t>schemas.android.com</a:t>
            </a:r>
            <a:r>
              <a:rPr lang="en-US" sz="1200" dirty="0" smtClean="0">
                <a:solidFill>
                  <a:srgbClr val="00B050"/>
                </a:solidFill>
              </a:rPr>
              <a:t>/</a:t>
            </a:r>
            <a:r>
              <a:rPr lang="en-US" sz="1200" dirty="0" err="1" smtClean="0">
                <a:solidFill>
                  <a:srgbClr val="00B050"/>
                </a:solidFill>
              </a:rPr>
              <a:t>apk</a:t>
            </a:r>
            <a:r>
              <a:rPr lang="en-US" sz="1200" dirty="0" smtClean="0">
                <a:solidFill>
                  <a:srgbClr val="00B050"/>
                </a:solidFill>
              </a:rPr>
              <a:t>/res/android"</a:t>
            </a:r>
          </a:p>
          <a:p>
            <a:pPr>
              <a:buNone/>
            </a:pPr>
            <a:r>
              <a:rPr lang="en-US" sz="1200" dirty="0" smtClean="0">
                <a:solidFill>
                  <a:srgbClr val="00B050"/>
                </a:solidFill>
              </a:rPr>
              <a:t>    </a:t>
            </a:r>
            <a:r>
              <a:rPr lang="en-US" sz="1200" dirty="0" err="1" smtClean="0">
                <a:solidFill>
                  <a:srgbClr val="00B050"/>
                </a:solidFill>
              </a:rPr>
              <a:t>xmlns:tools</a:t>
            </a:r>
            <a:r>
              <a:rPr lang="en-US" sz="1200" dirty="0" smtClean="0">
                <a:solidFill>
                  <a:srgbClr val="00B050"/>
                </a:solidFill>
              </a:rPr>
              <a:t>="http://</a:t>
            </a:r>
            <a:r>
              <a:rPr lang="en-US" sz="1200" dirty="0" err="1" smtClean="0">
                <a:solidFill>
                  <a:srgbClr val="00B050"/>
                </a:solidFill>
              </a:rPr>
              <a:t>schemas.android.com</a:t>
            </a:r>
            <a:r>
              <a:rPr lang="en-US" sz="1200" dirty="0" smtClean="0">
                <a:solidFill>
                  <a:srgbClr val="00B050"/>
                </a:solidFill>
              </a:rPr>
              <a:t>/tools" </a:t>
            </a:r>
            <a:r>
              <a:rPr lang="en-US" sz="1200" dirty="0" err="1" smtClean="0">
                <a:solidFill>
                  <a:srgbClr val="00B050"/>
                </a:solidFill>
              </a:rPr>
              <a:t>android:layout_width</a:t>
            </a:r>
            <a:r>
              <a:rPr lang="en-US" sz="1200" dirty="0" smtClean="0">
                <a:solidFill>
                  <a:srgbClr val="00B050"/>
                </a:solidFill>
              </a:rPr>
              <a:t>="</a:t>
            </a:r>
            <a:r>
              <a:rPr lang="en-US" sz="1200" dirty="0" err="1" smtClean="0">
                <a:solidFill>
                  <a:srgbClr val="00B050"/>
                </a:solidFill>
              </a:rPr>
              <a:t>match_parent</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android:layout_height</a:t>
            </a:r>
            <a:r>
              <a:rPr lang="en-US" sz="1200" dirty="0" smtClean="0">
                <a:solidFill>
                  <a:srgbClr val="00B050"/>
                </a:solidFill>
              </a:rPr>
              <a:t>="</a:t>
            </a:r>
            <a:r>
              <a:rPr lang="en-US" sz="1200" dirty="0" err="1" smtClean="0">
                <a:solidFill>
                  <a:srgbClr val="00B050"/>
                </a:solidFill>
              </a:rPr>
              <a:t>match_parent</a:t>
            </a:r>
            <a:r>
              <a:rPr lang="en-US" sz="1200" dirty="0" smtClean="0">
                <a:solidFill>
                  <a:srgbClr val="00B050"/>
                </a:solidFill>
              </a:rPr>
              <a:t>" </a:t>
            </a:r>
            <a:r>
              <a:rPr lang="en-US" sz="1200" dirty="0" err="1" smtClean="0">
                <a:solidFill>
                  <a:srgbClr val="00B050"/>
                </a:solidFill>
              </a:rPr>
              <a:t>android:paddingLeft</a:t>
            </a:r>
            <a:r>
              <a:rPr lang="en-US" sz="1200" dirty="0" smtClean="0">
                <a:solidFill>
                  <a:srgbClr val="00B050"/>
                </a:solidFill>
              </a:rPr>
              <a:t>="@</a:t>
            </a:r>
            <a:r>
              <a:rPr lang="en-US" sz="1200" dirty="0" err="1" smtClean="0">
                <a:solidFill>
                  <a:srgbClr val="00B050"/>
                </a:solidFill>
              </a:rPr>
              <a:t>dimen</a:t>
            </a:r>
            <a:r>
              <a:rPr lang="en-US" sz="1200" dirty="0" smtClean="0">
                <a:solidFill>
                  <a:srgbClr val="00B050"/>
                </a:solidFill>
              </a:rPr>
              <a:t>/</a:t>
            </a:r>
            <a:r>
              <a:rPr lang="en-US" sz="1200" dirty="0" err="1" smtClean="0">
                <a:solidFill>
                  <a:srgbClr val="00B050"/>
                </a:solidFill>
              </a:rPr>
              <a:t>activity_horizontal_margin</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android:paddingRight</a:t>
            </a:r>
            <a:r>
              <a:rPr lang="en-US" sz="1200" dirty="0" smtClean="0">
                <a:solidFill>
                  <a:srgbClr val="00B050"/>
                </a:solidFill>
              </a:rPr>
              <a:t>="@</a:t>
            </a:r>
            <a:r>
              <a:rPr lang="en-US" sz="1200" dirty="0" err="1" smtClean="0">
                <a:solidFill>
                  <a:srgbClr val="00B050"/>
                </a:solidFill>
              </a:rPr>
              <a:t>dimen</a:t>
            </a:r>
            <a:r>
              <a:rPr lang="en-US" sz="1200" dirty="0" smtClean="0">
                <a:solidFill>
                  <a:srgbClr val="00B050"/>
                </a:solidFill>
              </a:rPr>
              <a:t>/</a:t>
            </a:r>
            <a:r>
              <a:rPr lang="en-US" sz="1200" dirty="0" err="1" smtClean="0">
                <a:solidFill>
                  <a:srgbClr val="00B050"/>
                </a:solidFill>
              </a:rPr>
              <a:t>activity_horizontal_margin</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android:paddingTop</a:t>
            </a:r>
            <a:r>
              <a:rPr lang="en-US" sz="1200" dirty="0" smtClean="0">
                <a:solidFill>
                  <a:srgbClr val="00B050"/>
                </a:solidFill>
              </a:rPr>
              <a:t>="@</a:t>
            </a:r>
            <a:r>
              <a:rPr lang="en-US" sz="1200" dirty="0" err="1" smtClean="0">
                <a:solidFill>
                  <a:srgbClr val="00B050"/>
                </a:solidFill>
              </a:rPr>
              <a:t>dimen</a:t>
            </a:r>
            <a:r>
              <a:rPr lang="en-US" sz="1200" dirty="0" smtClean="0">
                <a:solidFill>
                  <a:srgbClr val="00B050"/>
                </a:solidFill>
              </a:rPr>
              <a:t>/</a:t>
            </a:r>
            <a:r>
              <a:rPr lang="en-US" sz="1200" dirty="0" err="1" smtClean="0">
                <a:solidFill>
                  <a:srgbClr val="00B050"/>
                </a:solidFill>
              </a:rPr>
              <a:t>activity_vertical_margin</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android:paddingBottom</a:t>
            </a:r>
            <a:r>
              <a:rPr lang="en-US" sz="1200" dirty="0" smtClean="0">
                <a:solidFill>
                  <a:srgbClr val="00B050"/>
                </a:solidFill>
              </a:rPr>
              <a:t>="@</a:t>
            </a:r>
            <a:r>
              <a:rPr lang="en-US" sz="1200" dirty="0" err="1" smtClean="0">
                <a:solidFill>
                  <a:srgbClr val="00B050"/>
                </a:solidFill>
              </a:rPr>
              <a:t>dimen</a:t>
            </a:r>
            <a:r>
              <a:rPr lang="en-US" sz="1200" dirty="0" smtClean="0">
                <a:solidFill>
                  <a:srgbClr val="00B050"/>
                </a:solidFill>
              </a:rPr>
              <a:t>/</a:t>
            </a:r>
            <a:r>
              <a:rPr lang="en-US" sz="1200" dirty="0" err="1" smtClean="0">
                <a:solidFill>
                  <a:srgbClr val="00B050"/>
                </a:solidFill>
              </a:rPr>
              <a:t>activity_vertical_margin</a:t>
            </a:r>
            <a:r>
              <a:rPr lang="en-US" sz="1200" dirty="0" smtClean="0">
                <a:solidFill>
                  <a:srgbClr val="00B050"/>
                </a:solidFill>
              </a:rPr>
              <a:t>" </a:t>
            </a:r>
            <a:r>
              <a:rPr lang="en-US" sz="1200" dirty="0" err="1" smtClean="0">
                <a:solidFill>
                  <a:srgbClr val="00B050"/>
                </a:solidFill>
              </a:rPr>
              <a:t>tools:context</a:t>
            </a:r>
            <a:r>
              <a:rPr lang="en-US" sz="1200" dirty="0" smtClean="0">
                <a:solidFill>
                  <a:srgbClr val="00B050"/>
                </a:solidFill>
              </a:rPr>
              <a:t>=".</a:t>
            </a:r>
            <a:r>
              <a:rPr lang="en-US" sz="1200" dirty="0" err="1" smtClean="0">
                <a:solidFill>
                  <a:srgbClr val="00B050"/>
                </a:solidFill>
              </a:rPr>
              <a:t>MainActivity</a:t>
            </a:r>
            <a:r>
              <a:rPr lang="en-US" sz="1200" dirty="0" smtClean="0">
                <a:solidFill>
                  <a:srgbClr val="00B050"/>
                </a:solidFill>
              </a:rPr>
              <a:t>"&gt;</a:t>
            </a:r>
          </a:p>
          <a:p>
            <a:pPr>
              <a:buNone/>
            </a:pPr>
            <a:endParaRPr lang="en-US" sz="1200" dirty="0" smtClean="0">
              <a:solidFill>
                <a:srgbClr val="00B050"/>
              </a:solidFill>
            </a:endParaRPr>
          </a:p>
          <a:p>
            <a:pPr>
              <a:buNone/>
            </a:pPr>
            <a:r>
              <a:rPr lang="en-US" sz="1200" dirty="0" smtClean="0">
                <a:solidFill>
                  <a:srgbClr val="00B050"/>
                </a:solidFill>
              </a:rPr>
              <a:t>    &lt;</a:t>
            </a:r>
            <a:r>
              <a:rPr lang="en-US" sz="1200" dirty="0" err="1" smtClean="0">
                <a:solidFill>
                  <a:srgbClr val="00B050"/>
                </a:solidFill>
              </a:rPr>
              <a:t>TextView</a:t>
            </a:r>
            <a:r>
              <a:rPr lang="en-US" sz="1200" dirty="0" smtClean="0">
                <a:solidFill>
                  <a:srgbClr val="00B050"/>
                </a:solidFill>
              </a:rPr>
              <a:t> </a:t>
            </a:r>
            <a:r>
              <a:rPr lang="en-US" sz="1200" dirty="0" err="1" smtClean="0">
                <a:solidFill>
                  <a:srgbClr val="00B050"/>
                </a:solidFill>
              </a:rPr>
              <a:t>android:text</a:t>
            </a:r>
            <a:r>
              <a:rPr lang="en-US" sz="1200" dirty="0" smtClean="0">
                <a:solidFill>
                  <a:srgbClr val="00B050"/>
                </a:solidFill>
              </a:rPr>
              <a:t>="@string/</a:t>
            </a:r>
            <a:r>
              <a:rPr lang="en-US" sz="1200" dirty="0" err="1" smtClean="0">
                <a:solidFill>
                  <a:srgbClr val="00B050"/>
                </a:solidFill>
              </a:rPr>
              <a:t>hello_world</a:t>
            </a:r>
            <a:r>
              <a:rPr lang="en-US" sz="1200" dirty="0" smtClean="0">
                <a:solidFill>
                  <a:srgbClr val="00B050"/>
                </a:solidFill>
              </a:rPr>
              <a:t>" </a:t>
            </a:r>
            <a:r>
              <a:rPr lang="en-US" sz="1200" dirty="0" err="1" smtClean="0">
                <a:solidFill>
                  <a:srgbClr val="00B050"/>
                </a:solidFill>
              </a:rPr>
              <a:t>android:layout_width</a:t>
            </a:r>
            <a:r>
              <a:rPr lang="en-US" sz="1200" dirty="0" smtClean="0">
                <a:solidFill>
                  <a:srgbClr val="00B050"/>
                </a:solidFill>
              </a:rPr>
              <a:t>="</a:t>
            </a:r>
            <a:r>
              <a:rPr lang="en-US" sz="1200" dirty="0" err="1" smtClean="0">
                <a:solidFill>
                  <a:srgbClr val="00B050"/>
                </a:solidFill>
              </a:rPr>
              <a:t>wrap_content</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android:layout_height</a:t>
            </a:r>
            <a:r>
              <a:rPr lang="en-US" sz="1200" dirty="0" smtClean="0">
                <a:solidFill>
                  <a:srgbClr val="00B050"/>
                </a:solidFill>
              </a:rPr>
              <a:t>="</a:t>
            </a:r>
            <a:r>
              <a:rPr lang="en-US" sz="1200" dirty="0" err="1" smtClean="0">
                <a:solidFill>
                  <a:srgbClr val="00B050"/>
                </a:solidFill>
              </a:rPr>
              <a:t>wrap_content</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android:id</a:t>
            </a:r>
            <a:r>
              <a:rPr lang="en-US" sz="1200" dirty="0" smtClean="0">
                <a:solidFill>
                  <a:srgbClr val="00B050"/>
                </a:solidFill>
              </a:rPr>
              <a:t>="@+id/</a:t>
            </a:r>
            <a:r>
              <a:rPr lang="en-US" sz="1200" dirty="0" err="1" smtClean="0">
                <a:solidFill>
                  <a:srgbClr val="00B050"/>
                </a:solidFill>
              </a:rPr>
              <a:t>textView</a:t>
            </a:r>
            <a:r>
              <a:rPr lang="en-US" sz="1200" dirty="0" smtClean="0">
                <a:solidFill>
                  <a:srgbClr val="00B050"/>
                </a:solidFill>
              </a:rPr>
              <a:t>" /&gt;</a:t>
            </a:r>
          </a:p>
          <a:p>
            <a:pPr>
              <a:buNone/>
            </a:pPr>
            <a:endParaRPr lang="en-US" sz="1200" dirty="0" smtClean="0">
              <a:solidFill>
                <a:srgbClr val="00B050"/>
              </a:solidFill>
            </a:endParaRPr>
          </a:p>
          <a:p>
            <a:pPr>
              <a:buNone/>
            </a:pPr>
            <a:r>
              <a:rPr lang="en-US" sz="1200" dirty="0" smtClean="0">
                <a:solidFill>
                  <a:srgbClr val="00B050"/>
                </a:solidFill>
              </a:rPr>
              <a:t>    &lt;Button</a:t>
            </a:r>
          </a:p>
          <a:p>
            <a:pPr>
              <a:buNone/>
            </a:pPr>
            <a:r>
              <a:rPr lang="en-US" sz="1200" dirty="0" smtClean="0">
                <a:solidFill>
                  <a:srgbClr val="00B050"/>
                </a:solidFill>
              </a:rPr>
              <a:t>        </a:t>
            </a:r>
            <a:r>
              <a:rPr lang="en-US" sz="1200" dirty="0" err="1" smtClean="0">
                <a:solidFill>
                  <a:srgbClr val="00B050"/>
                </a:solidFill>
              </a:rPr>
              <a:t>android:layout_width</a:t>
            </a:r>
            <a:r>
              <a:rPr lang="en-US" sz="1200" dirty="0" smtClean="0">
                <a:solidFill>
                  <a:srgbClr val="00B050"/>
                </a:solidFill>
              </a:rPr>
              <a:t>="</a:t>
            </a:r>
            <a:r>
              <a:rPr lang="en-US" sz="1200" dirty="0" err="1" smtClean="0">
                <a:solidFill>
                  <a:srgbClr val="00B050"/>
                </a:solidFill>
              </a:rPr>
              <a:t>wrap_content</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android:layout_height</a:t>
            </a:r>
            <a:r>
              <a:rPr lang="en-US" sz="1200" dirty="0" smtClean="0">
                <a:solidFill>
                  <a:srgbClr val="00B050"/>
                </a:solidFill>
              </a:rPr>
              <a:t>="</a:t>
            </a:r>
            <a:r>
              <a:rPr lang="en-US" sz="1200" dirty="0" err="1" smtClean="0">
                <a:solidFill>
                  <a:srgbClr val="00B050"/>
                </a:solidFill>
              </a:rPr>
              <a:t>wrap_content</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android:text</a:t>
            </a:r>
            <a:r>
              <a:rPr lang="en-US" sz="1200" dirty="0" smtClean="0">
                <a:solidFill>
                  <a:srgbClr val="00B050"/>
                </a:solidFill>
              </a:rPr>
              <a:t>="Submit"</a:t>
            </a:r>
          </a:p>
          <a:p>
            <a:pPr>
              <a:buNone/>
            </a:pPr>
            <a:r>
              <a:rPr lang="en-US" sz="1200" dirty="0" smtClean="0">
                <a:solidFill>
                  <a:srgbClr val="00B050"/>
                </a:solidFill>
              </a:rPr>
              <a:t>        </a:t>
            </a:r>
            <a:r>
              <a:rPr lang="en-US" sz="1200" dirty="0" err="1" smtClean="0">
                <a:solidFill>
                  <a:srgbClr val="00B050"/>
                </a:solidFill>
              </a:rPr>
              <a:t>android:id</a:t>
            </a:r>
            <a:r>
              <a:rPr lang="en-US" sz="1200" dirty="0" smtClean="0">
                <a:solidFill>
                  <a:srgbClr val="00B050"/>
                </a:solidFill>
              </a:rPr>
              <a:t>="@+id/button"</a:t>
            </a:r>
          </a:p>
          <a:p>
            <a:pPr>
              <a:buNone/>
            </a:pPr>
            <a:r>
              <a:rPr lang="en-US" sz="1200" dirty="0" smtClean="0">
                <a:solidFill>
                  <a:srgbClr val="00B050"/>
                </a:solidFill>
              </a:rPr>
              <a:t>        </a:t>
            </a:r>
            <a:r>
              <a:rPr lang="en-US" sz="1200" dirty="0" err="1" smtClean="0">
                <a:solidFill>
                  <a:srgbClr val="00B050"/>
                </a:solidFill>
              </a:rPr>
              <a:t>android:layout_below</a:t>
            </a:r>
            <a:r>
              <a:rPr lang="en-US" sz="1200" dirty="0" smtClean="0">
                <a:solidFill>
                  <a:srgbClr val="00B050"/>
                </a:solidFill>
              </a:rPr>
              <a:t>="@+id/</a:t>
            </a:r>
            <a:r>
              <a:rPr lang="en-US" sz="1200" dirty="0" err="1" smtClean="0">
                <a:solidFill>
                  <a:srgbClr val="00B050"/>
                </a:solidFill>
              </a:rPr>
              <a:t>textView</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android:layout_toRightOf</a:t>
            </a:r>
            <a:r>
              <a:rPr lang="en-US" sz="1200" dirty="0" smtClean="0">
                <a:solidFill>
                  <a:srgbClr val="00B050"/>
                </a:solidFill>
              </a:rPr>
              <a:t>="@+id/</a:t>
            </a:r>
            <a:r>
              <a:rPr lang="en-US" sz="1200" dirty="0" err="1" smtClean="0">
                <a:solidFill>
                  <a:srgbClr val="00B050"/>
                </a:solidFill>
              </a:rPr>
              <a:t>textView</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android:layout_toEndOf</a:t>
            </a:r>
            <a:r>
              <a:rPr lang="en-US" sz="1200" dirty="0" smtClean="0">
                <a:solidFill>
                  <a:srgbClr val="00B050"/>
                </a:solidFill>
              </a:rPr>
              <a:t>="@+id/</a:t>
            </a:r>
            <a:r>
              <a:rPr lang="en-US" sz="1200" dirty="0" err="1" smtClean="0">
                <a:solidFill>
                  <a:srgbClr val="00B050"/>
                </a:solidFill>
              </a:rPr>
              <a:t>textView</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android:layout_marginTop</a:t>
            </a:r>
            <a:r>
              <a:rPr lang="en-US" sz="1200" dirty="0" smtClean="0">
                <a:solidFill>
                  <a:srgbClr val="00B050"/>
                </a:solidFill>
              </a:rPr>
              <a:t>="68dp" /&gt;</a:t>
            </a:r>
          </a:p>
          <a:p>
            <a:pPr>
              <a:buNone/>
            </a:pPr>
            <a:endParaRPr lang="en-US" sz="1200" dirty="0" smtClean="0">
              <a:solidFill>
                <a:srgbClr val="00B050"/>
              </a:solidFill>
            </a:endParaRPr>
          </a:p>
          <a:p>
            <a:pPr>
              <a:buNone/>
            </a:pPr>
            <a:r>
              <a:rPr lang="en-US" sz="1200" dirty="0" smtClean="0">
                <a:solidFill>
                  <a:srgbClr val="00B050"/>
                </a:solidFill>
              </a:rPr>
              <a:t>&lt;/</a:t>
            </a:r>
            <a:r>
              <a:rPr lang="en-US" sz="1200" dirty="0" err="1" smtClean="0">
                <a:solidFill>
                  <a:srgbClr val="00B050"/>
                </a:solidFill>
              </a:rPr>
              <a:t>RelativeLayout</a:t>
            </a:r>
            <a:r>
              <a:rPr lang="en-US" sz="1200" dirty="0" smtClean="0">
                <a:solidFill>
                  <a:srgbClr val="00B050"/>
                </a:solidFill>
              </a:rPr>
              <a:t>&gt;</a:t>
            </a:r>
            <a:endParaRPr lang="en-US" sz="1200" dirty="0">
              <a:solidFill>
                <a:srgbClr val="00B050"/>
              </a:solidFill>
            </a:endParaRPr>
          </a:p>
        </p:txBody>
      </p:sp>
    </p:spTree>
    <p:extLst>
      <p:ext uri="{BB962C8B-B14F-4D97-AF65-F5344CB8AC3E}">
        <p14:creationId xmlns:p14="http://schemas.microsoft.com/office/powerpoint/2010/main" val="16094466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261903" y="684213"/>
            <a:ext cx="6163063" cy="427038"/>
          </a:xfrm>
        </p:spPr>
        <p:txBody>
          <a:bodyPr/>
          <a:lstStyle/>
          <a:p>
            <a:r>
              <a:rPr lang="en-US" sz="2400" b="1" dirty="0" smtClean="0">
                <a:solidFill>
                  <a:srgbClr val="002060"/>
                </a:solidFill>
              </a:rPr>
              <a:t>3 contd.   -  Understanding Layout</a:t>
            </a:r>
          </a:p>
        </p:txBody>
      </p:sp>
      <p:sp>
        <p:nvSpPr>
          <p:cNvPr id="5" name="Content Placeholder 4"/>
          <p:cNvSpPr>
            <a:spLocks noGrp="1"/>
          </p:cNvSpPr>
          <p:nvPr>
            <p:ph idx="1"/>
            <p:custDataLst>
              <p:tags r:id="rId3"/>
            </p:custDataLst>
          </p:nvPr>
        </p:nvSpPr>
        <p:spPr/>
        <p:txBody>
          <a:bodyPr>
            <a:noAutofit/>
          </a:bodyPr>
          <a:lstStyle/>
          <a:p>
            <a:r>
              <a:rPr lang="en-US" sz="2400" dirty="0" smtClean="0"/>
              <a:t>Declares layouts &amp; widgets for the activity</a:t>
            </a:r>
          </a:p>
        </p:txBody>
      </p:sp>
      <p:pic>
        <p:nvPicPr>
          <p:cNvPr id="97282" name="Picture 2"/>
          <p:cNvPicPr>
            <a:picLocks noChangeAspect="1" noChangeArrowheads="1"/>
          </p:cNvPicPr>
          <p:nvPr>
            <p:custDataLst>
              <p:tags r:id="rId4"/>
            </p:custDataLst>
          </p:nvPr>
        </p:nvPicPr>
        <p:blipFill>
          <a:blip r:embed="rId12" cstate="print"/>
          <a:srcRect/>
          <a:stretch>
            <a:fillRect/>
          </a:stretch>
        </p:blipFill>
        <p:spPr bwMode="auto">
          <a:xfrm>
            <a:off x="457200" y="2438400"/>
            <a:ext cx="6342222" cy="3505200"/>
          </a:xfrm>
          <a:prstGeom prst="rect">
            <a:avLst/>
          </a:prstGeom>
          <a:noFill/>
          <a:ln w="9525">
            <a:noFill/>
            <a:miter lim="800000"/>
            <a:headEnd/>
            <a:tailEnd/>
          </a:ln>
        </p:spPr>
      </p:pic>
      <p:pic>
        <p:nvPicPr>
          <p:cNvPr id="97284" name="Picture 4" descr="http://developer.android.com/images/viewgroup.png"/>
          <p:cNvPicPr>
            <a:picLocks noChangeAspect="1" noChangeArrowheads="1"/>
          </p:cNvPicPr>
          <p:nvPr>
            <p:custDataLst>
              <p:tags r:id="rId5"/>
            </p:custDataLst>
          </p:nvPr>
        </p:nvPicPr>
        <p:blipFill>
          <a:blip r:embed="rId13" cstate="print"/>
          <a:srcRect/>
          <a:stretch>
            <a:fillRect/>
          </a:stretch>
        </p:blipFill>
        <p:spPr bwMode="auto">
          <a:xfrm>
            <a:off x="5562600" y="3429000"/>
            <a:ext cx="2971800" cy="2009776"/>
          </a:xfrm>
          <a:prstGeom prst="rect">
            <a:avLst/>
          </a:prstGeom>
          <a:noFill/>
        </p:spPr>
      </p:pic>
      <p:cxnSp>
        <p:nvCxnSpPr>
          <p:cNvPr id="7" name="Straight Arrow Connector 6"/>
          <p:cNvCxnSpPr/>
          <p:nvPr>
            <p:custDataLst>
              <p:tags r:id="rId6"/>
            </p:custDataLst>
          </p:nvPr>
        </p:nvCxnSpPr>
        <p:spPr>
          <a:xfrm rot="10800000">
            <a:off x="4495800" y="4953000"/>
            <a:ext cx="1066800" cy="762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custDataLst>
              <p:tags r:id="rId7"/>
            </p:custDataLst>
          </p:nvPr>
        </p:nvCxnSpPr>
        <p:spPr>
          <a:xfrm rot="10800000">
            <a:off x="4572000" y="4267200"/>
            <a:ext cx="1752600" cy="6858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custDataLst>
              <p:tags r:id="rId8"/>
            </p:custDataLst>
          </p:nvPr>
        </p:nvCxnSpPr>
        <p:spPr>
          <a:xfrm rot="10800000">
            <a:off x="4648200" y="3048000"/>
            <a:ext cx="2057400" cy="4572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custDataLst>
              <p:tags r:id="rId9"/>
            </p:custDataLst>
          </p:nvPr>
        </p:nvSpPr>
        <p:spPr>
          <a:xfrm>
            <a:off x="0" y="6121569"/>
            <a:ext cx="6705600" cy="338554"/>
          </a:xfrm>
          <a:prstGeom prst="rect">
            <a:avLst/>
          </a:prstGeom>
          <a:noFill/>
        </p:spPr>
        <p:txBody>
          <a:bodyPr wrap="square" rtlCol="0">
            <a:spAutoFit/>
          </a:bodyPr>
          <a:lstStyle/>
          <a:p>
            <a:pPr algn="ctr"/>
            <a:r>
              <a:rPr lang="en-US" sz="1600" dirty="0" smtClean="0"/>
              <a:t>Tree from: </a:t>
            </a:r>
            <a:r>
              <a:rPr lang="en-US" sz="1600" dirty="0" smtClean="0">
                <a:hlinkClick r:id="rId14"/>
              </a:rPr>
              <a:t>http://developer.android.com/guide/topics/ui/inex.html</a:t>
            </a:r>
            <a:endParaRPr lang="en-US" sz="1600" dirty="0"/>
          </a:p>
        </p:txBody>
      </p:sp>
    </p:spTree>
    <p:custDataLst>
      <p:tags r:id="rId1"/>
    </p:custDataLst>
    <p:extLst>
      <p:ext uri="{BB962C8B-B14F-4D97-AF65-F5344CB8AC3E}">
        <p14:creationId xmlns:p14="http://schemas.microsoft.com/office/powerpoint/2010/main" val="1426608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Screen Densities as of Aug 2015</a:t>
            </a:r>
            <a:endParaRPr lang="en-US" altLang="en-US" sz="2800" b="1" dirty="0">
              <a:solidFill>
                <a:srgbClr val="002060"/>
              </a:solidFill>
              <a:effectLst>
                <a:outerShdw blurRad="38100" dist="38100" dir="2700000" algn="tl">
                  <a:srgbClr val="C0C0C0"/>
                </a:outerShdw>
              </a:effectLst>
            </a:endParaRPr>
          </a:p>
        </p:txBody>
      </p:sp>
      <p:pic>
        <p:nvPicPr>
          <p:cNvPr id="8" name="Picture 7"/>
          <p:cNvPicPr>
            <a:picLocks noChangeAspect="1" noChangeArrowheads="1"/>
          </p:cNvPicPr>
          <p:nvPr/>
        </p:nvPicPr>
        <p:blipFill>
          <a:blip r:embed="rId2" cstate="print"/>
          <a:srcRect/>
          <a:stretch>
            <a:fillRect/>
          </a:stretch>
        </p:blipFill>
        <p:spPr bwMode="auto">
          <a:xfrm>
            <a:off x="427039" y="1360587"/>
            <a:ext cx="8031162" cy="5473066"/>
          </a:xfrm>
          <a:prstGeom prst="rect">
            <a:avLst/>
          </a:prstGeom>
          <a:noFill/>
          <a:ln w="9525">
            <a:noFill/>
            <a:miter lim="800000"/>
            <a:headEnd/>
            <a:tailEnd/>
          </a:ln>
        </p:spPr>
      </p:pic>
      <p:sp>
        <p:nvSpPr>
          <p:cNvPr id="9" name="Rectangle 8"/>
          <p:cNvSpPr/>
          <p:nvPr/>
        </p:nvSpPr>
        <p:spPr>
          <a:xfrm>
            <a:off x="1524000" y="1141511"/>
            <a:ext cx="6324600" cy="307777"/>
          </a:xfrm>
          <a:prstGeom prst="rect">
            <a:avLst/>
          </a:prstGeom>
        </p:spPr>
        <p:txBody>
          <a:bodyPr wrap="square">
            <a:spAutoFit/>
          </a:bodyPr>
          <a:lstStyle/>
          <a:p>
            <a:r>
              <a:rPr lang="en-US" sz="1400" smtClean="0"/>
              <a:t>~120dpi     ~160dpi        ~240dpi       ~320dpi      ~480dpi       ~640dpi</a:t>
            </a:r>
            <a:endParaRPr lang="en-US" sz="1400"/>
          </a:p>
        </p:txBody>
      </p:sp>
    </p:spTree>
    <p:extLst>
      <p:ext uri="{BB962C8B-B14F-4D97-AF65-F5344CB8AC3E}">
        <p14:creationId xmlns:p14="http://schemas.microsoft.com/office/powerpoint/2010/main" val="3888137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28600" y="609600"/>
            <a:ext cx="6163063" cy="427038"/>
          </a:xfrm>
        </p:spPr>
        <p:txBody>
          <a:bodyPr>
            <a:noAutofit/>
          </a:bodyPr>
          <a:lstStyle/>
          <a:p>
            <a:r>
              <a:rPr lang="en-US" sz="2400" b="1" dirty="0" smtClean="0">
                <a:solidFill>
                  <a:srgbClr val="002060"/>
                </a:solidFill>
              </a:rPr>
              <a:t>3  </a:t>
            </a:r>
            <a:r>
              <a:rPr lang="en-US" sz="2400" b="1" dirty="0" err="1" smtClean="0">
                <a:solidFill>
                  <a:srgbClr val="002060"/>
                </a:solidFill>
              </a:rPr>
              <a:t>Contd</a:t>
            </a:r>
            <a:r>
              <a:rPr lang="en-US" sz="2400" b="1" dirty="0" smtClean="0">
                <a:solidFill>
                  <a:srgbClr val="002060"/>
                </a:solidFill>
              </a:rPr>
              <a:t>  -  Available Layouts</a:t>
            </a:r>
            <a:endParaRPr lang="en-US" sz="2400" b="1" dirty="0">
              <a:solidFill>
                <a:srgbClr val="002060"/>
              </a:solidFill>
            </a:endParaRPr>
          </a:p>
        </p:txBody>
      </p:sp>
      <p:pic>
        <p:nvPicPr>
          <p:cNvPr id="23554" name="Picture 2"/>
          <p:cNvPicPr>
            <a:picLocks noChangeAspect="1" noChangeArrowheads="1"/>
          </p:cNvPicPr>
          <p:nvPr>
            <p:custDataLst>
              <p:tags r:id="rId3"/>
            </p:custDataLst>
          </p:nvPr>
        </p:nvPicPr>
        <p:blipFill>
          <a:blip r:embed="rId7" cstate="print"/>
          <a:srcRect/>
          <a:stretch>
            <a:fillRect/>
          </a:stretch>
        </p:blipFill>
        <p:spPr bwMode="auto">
          <a:xfrm>
            <a:off x="381000" y="1600200"/>
            <a:ext cx="8153400" cy="3598059"/>
          </a:xfrm>
          <a:prstGeom prst="rect">
            <a:avLst/>
          </a:prstGeom>
          <a:noFill/>
          <a:ln w="9525">
            <a:noFill/>
            <a:miter lim="800000"/>
            <a:headEnd/>
            <a:tailEnd/>
          </a:ln>
        </p:spPr>
      </p:pic>
      <p:sp>
        <p:nvSpPr>
          <p:cNvPr id="4" name="TextBox 3"/>
          <p:cNvSpPr txBox="1"/>
          <p:nvPr>
            <p:custDataLst>
              <p:tags r:id="rId4"/>
            </p:custDataLst>
          </p:nvPr>
        </p:nvSpPr>
        <p:spPr>
          <a:xfrm>
            <a:off x="381000" y="5638800"/>
            <a:ext cx="7239000" cy="369332"/>
          </a:xfrm>
          <a:prstGeom prst="rect">
            <a:avLst/>
          </a:prstGeom>
          <a:noFill/>
        </p:spPr>
        <p:txBody>
          <a:bodyPr wrap="square" rtlCol="0">
            <a:spAutoFit/>
          </a:bodyPr>
          <a:lstStyle/>
          <a:p>
            <a:pPr algn="ctr"/>
            <a:r>
              <a:rPr lang="en-US" dirty="0" smtClean="0">
                <a:hlinkClick r:id="rId8"/>
              </a:rPr>
              <a:t>http://developer.android.com/resources/tutorials/views/index.html</a:t>
            </a:r>
            <a:endParaRPr lang="en-US" dirty="0"/>
          </a:p>
        </p:txBody>
      </p:sp>
    </p:spTree>
    <p:custDataLst>
      <p:tags r:id="rId1"/>
    </p:custDataLst>
    <p:extLst>
      <p:ext uri="{BB962C8B-B14F-4D97-AF65-F5344CB8AC3E}">
        <p14:creationId xmlns:p14="http://schemas.microsoft.com/office/powerpoint/2010/main" val="10362154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28600" y="677584"/>
            <a:ext cx="6163063" cy="427038"/>
          </a:xfrm>
        </p:spPr>
        <p:txBody>
          <a:bodyPr/>
          <a:lstStyle/>
          <a:p>
            <a:r>
              <a:rPr lang="en-US" sz="2400" b="1" smtClean="0">
                <a:solidFill>
                  <a:srgbClr val="002060"/>
                </a:solidFill>
              </a:rPr>
              <a:t>3  Layout and Available Widgets</a:t>
            </a:r>
            <a:endParaRPr lang="en-US" sz="2400" b="1" dirty="0">
              <a:solidFill>
                <a:srgbClr val="002060"/>
              </a:solidFill>
            </a:endParaRPr>
          </a:p>
        </p:txBody>
      </p:sp>
      <p:pic>
        <p:nvPicPr>
          <p:cNvPr id="36867" name="Picture 3"/>
          <p:cNvPicPr>
            <a:picLocks noChangeAspect="1" noChangeArrowheads="1"/>
          </p:cNvPicPr>
          <p:nvPr>
            <p:custDataLst>
              <p:tags r:id="rId3"/>
            </p:custDataLst>
          </p:nvPr>
        </p:nvPicPr>
        <p:blipFill>
          <a:blip r:embed="rId8" cstate="print"/>
          <a:srcRect/>
          <a:stretch>
            <a:fillRect/>
          </a:stretch>
        </p:blipFill>
        <p:spPr bwMode="auto">
          <a:xfrm>
            <a:off x="1676400" y="3886200"/>
            <a:ext cx="5493845" cy="2419376"/>
          </a:xfrm>
          <a:prstGeom prst="rect">
            <a:avLst/>
          </a:prstGeom>
          <a:noFill/>
          <a:ln w="9525">
            <a:noFill/>
            <a:miter lim="800000"/>
            <a:headEnd/>
            <a:tailEnd/>
          </a:ln>
        </p:spPr>
      </p:pic>
      <p:pic>
        <p:nvPicPr>
          <p:cNvPr id="36868" name="Picture 4"/>
          <p:cNvPicPr>
            <a:picLocks noChangeAspect="1" noChangeArrowheads="1"/>
          </p:cNvPicPr>
          <p:nvPr>
            <p:custDataLst>
              <p:tags r:id="rId4"/>
            </p:custDataLst>
          </p:nvPr>
        </p:nvPicPr>
        <p:blipFill>
          <a:blip r:embed="rId9" cstate="print"/>
          <a:srcRect/>
          <a:stretch>
            <a:fillRect/>
          </a:stretch>
        </p:blipFill>
        <p:spPr bwMode="auto">
          <a:xfrm>
            <a:off x="1752600" y="1371600"/>
            <a:ext cx="5486400" cy="2434264"/>
          </a:xfrm>
          <a:prstGeom prst="rect">
            <a:avLst/>
          </a:prstGeom>
          <a:noFill/>
          <a:ln w="9525">
            <a:noFill/>
            <a:miter lim="800000"/>
            <a:headEnd/>
            <a:tailEnd/>
          </a:ln>
        </p:spPr>
      </p:pic>
      <p:sp>
        <p:nvSpPr>
          <p:cNvPr id="6" name="TextBox 5"/>
          <p:cNvSpPr txBox="1"/>
          <p:nvPr>
            <p:custDataLst>
              <p:tags r:id="rId5"/>
            </p:custDataLst>
          </p:nvPr>
        </p:nvSpPr>
        <p:spPr>
          <a:xfrm>
            <a:off x="457200" y="6305576"/>
            <a:ext cx="7239000" cy="369332"/>
          </a:xfrm>
          <a:prstGeom prst="rect">
            <a:avLst/>
          </a:prstGeom>
          <a:noFill/>
        </p:spPr>
        <p:txBody>
          <a:bodyPr wrap="square" rtlCol="0">
            <a:spAutoFit/>
          </a:bodyPr>
          <a:lstStyle/>
          <a:p>
            <a:pPr algn="ctr"/>
            <a:r>
              <a:rPr lang="en-US" dirty="0" smtClean="0">
                <a:hlinkClick r:id="rId10"/>
              </a:rPr>
              <a:t>http://developer.android.com/resources/tutorials/views/index.html</a:t>
            </a:r>
            <a:endParaRPr lang="en-US" dirty="0"/>
          </a:p>
        </p:txBody>
      </p:sp>
    </p:spTree>
    <p:custDataLst>
      <p:tags r:id="rId1"/>
    </p:custDataLst>
    <p:extLst>
      <p:ext uri="{BB962C8B-B14F-4D97-AF65-F5344CB8AC3E}">
        <p14:creationId xmlns:p14="http://schemas.microsoft.com/office/powerpoint/2010/main" val="169749661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261903" y="685800"/>
            <a:ext cx="6163063" cy="427038"/>
          </a:xfrm>
        </p:spPr>
        <p:txBody>
          <a:bodyPr>
            <a:noAutofit/>
          </a:bodyPr>
          <a:lstStyle/>
          <a:p>
            <a:r>
              <a:rPr lang="en-US" sz="2400" dirty="0" smtClean="0">
                <a:solidFill>
                  <a:srgbClr val="002060"/>
                </a:solidFill>
              </a:rPr>
              <a:t>4    -   res/values/</a:t>
            </a:r>
            <a:r>
              <a:rPr lang="en-US" sz="2400" b="1" dirty="0" err="1" smtClean="0">
                <a:solidFill>
                  <a:srgbClr val="002060"/>
                </a:solidFill>
              </a:rPr>
              <a:t>strings.xml</a:t>
            </a:r>
            <a:endParaRPr lang="en-US" sz="2400" b="1" dirty="0" smtClean="0">
              <a:solidFill>
                <a:srgbClr val="002060"/>
              </a:solidFill>
            </a:endParaRPr>
          </a:p>
        </p:txBody>
      </p:sp>
      <p:sp>
        <p:nvSpPr>
          <p:cNvPr id="5" name="Content Placeholder 4"/>
          <p:cNvSpPr>
            <a:spLocks noGrp="1"/>
          </p:cNvSpPr>
          <p:nvPr>
            <p:ph idx="1"/>
            <p:custDataLst>
              <p:tags r:id="rId3"/>
            </p:custDataLst>
          </p:nvPr>
        </p:nvSpPr>
        <p:spPr/>
        <p:txBody>
          <a:bodyPr>
            <a:noAutofit/>
          </a:bodyPr>
          <a:lstStyle/>
          <a:p>
            <a:r>
              <a:rPr lang="en-US" sz="2400" dirty="0" smtClean="0"/>
              <a:t>String constants used by app</a:t>
            </a:r>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400" dirty="0" smtClean="0"/>
              <a:t>Used for supporting </a:t>
            </a:r>
            <a:r>
              <a:rPr lang="en-US" sz="2400" dirty="0" smtClean="0">
                <a:sym typeface="Wingdings" pitchFamily="2" charset="2"/>
              </a:rPr>
              <a:t>Localization</a:t>
            </a:r>
            <a:r>
              <a:rPr lang="en-US" sz="2400" dirty="0" smtClean="0"/>
              <a:t> </a:t>
            </a:r>
          </a:p>
          <a:p>
            <a:pPr lvl="1"/>
            <a:r>
              <a:rPr lang="en-US" sz="2000" dirty="0" smtClean="0"/>
              <a:t>res/values-</a:t>
            </a:r>
            <a:r>
              <a:rPr lang="en-US" sz="2000" b="1" dirty="0" err="1" smtClean="0"/>
              <a:t>es</a:t>
            </a:r>
            <a:r>
              <a:rPr lang="en-US" sz="2000" dirty="0" smtClean="0"/>
              <a:t>/values/strings.xml to support Spanish</a:t>
            </a:r>
          </a:p>
          <a:p>
            <a:pPr lvl="1"/>
            <a:r>
              <a:rPr lang="en-US" sz="2000" dirty="0" smtClean="0"/>
              <a:t>res/values-</a:t>
            </a:r>
            <a:r>
              <a:rPr lang="en-US" sz="2000" b="1" dirty="0" err="1" smtClean="0"/>
              <a:t>fr</a:t>
            </a:r>
            <a:r>
              <a:rPr lang="en-US" sz="2000" dirty="0" smtClean="0"/>
              <a:t>/values/strings.xml to support French</a:t>
            </a:r>
          </a:p>
          <a:p>
            <a:pPr lvl="1"/>
            <a:r>
              <a:rPr lang="en-US" sz="2000" dirty="0" smtClean="0"/>
              <a:t>Etc.</a:t>
            </a:r>
          </a:p>
          <a:p>
            <a:pPr lvl="1"/>
            <a:endParaRPr lang="en-US" sz="2000" dirty="0" smtClean="0"/>
          </a:p>
        </p:txBody>
      </p:sp>
      <p:sp>
        <p:nvSpPr>
          <p:cNvPr id="90113" name="Rectangle 1"/>
          <p:cNvSpPr>
            <a:spLocks noChangeArrowheads="1"/>
          </p:cNvSpPr>
          <p:nvPr/>
        </p:nvSpPr>
        <p:spPr bwMode="auto">
          <a:xfrm>
            <a:off x="990600" y="2286000"/>
            <a:ext cx="6553200" cy="1569660"/>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resources</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string </a:t>
            </a:r>
            <a:r>
              <a:rPr kumimoji="0" lang="en-US" sz="1600" b="1" i="0" u="none" strike="noStrike" cap="none" normalizeH="0" baseline="0" smtClean="0">
                <a:ln>
                  <a:noFill/>
                </a:ln>
                <a:solidFill>
                  <a:srgbClr val="0000FF"/>
                </a:solidFill>
                <a:effectLst/>
                <a:latin typeface="Menlo"/>
                <a:cs typeface="Arial" pitchFamily="34" charset="0"/>
              </a:rPr>
              <a:t>name=</a:t>
            </a:r>
            <a:r>
              <a:rPr kumimoji="0" lang="en-US" sz="1600" b="1" i="0" u="none" strike="noStrike" cap="none" normalizeH="0" baseline="0" smtClean="0">
                <a:ln>
                  <a:noFill/>
                </a:ln>
                <a:solidFill>
                  <a:srgbClr val="008000"/>
                </a:solidFill>
                <a:effectLst/>
                <a:latin typeface="Menlo"/>
                <a:cs typeface="Arial" pitchFamily="34" charset="0"/>
              </a:rPr>
              <a:t>"app_name"</a:t>
            </a:r>
            <a:r>
              <a:rPr kumimoji="0" lang="en-US" sz="1600" b="0" i="0" u="none" strike="noStrike" cap="none" normalizeH="0" baseline="0" smtClean="0">
                <a:ln>
                  <a:noFill/>
                </a:ln>
                <a:solidFill>
                  <a:srgbClr val="000000"/>
                </a:solidFill>
                <a:effectLst/>
                <a:latin typeface="Menlo"/>
                <a:cs typeface="Arial" pitchFamily="34" charset="0"/>
              </a:rPr>
              <a:t>&gt;HelloWorld&lt;/</a:t>
            </a:r>
            <a:r>
              <a:rPr kumimoji="0" lang="en-US" sz="1600" b="1" i="0" u="none" strike="noStrike" cap="none" normalizeH="0" baseline="0" smtClean="0">
                <a:ln>
                  <a:noFill/>
                </a:ln>
                <a:solidFill>
                  <a:srgbClr val="000080"/>
                </a:solidFill>
                <a:effectLst/>
                <a:latin typeface="Menlo"/>
                <a:cs typeface="Arial" pitchFamily="34" charset="0"/>
              </a:rPr>
              <a:t>string</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string </a:t>
            </a:r>
            <a:r>
              <a:rPr kumimoji="0" lang="en-US" sz="1600" b="1" i="0" u="none" strike="noStrike" cap="none" normalizeH="0" baseline="0" smtClean="0">
                <a:ln>
                  <a:noFill/>
                </a:ln>
                <a:solidFill>
                  <a:srgbClr val="0000FF"/>
                </a:solidFill>
                <a:effectLst/>
                <a:latin typeface="Menlo"/>
                <a:cs typeface="Arial" pitchFamily="34" charset="0"/>
              </a:rPr>
              <a:t>name=</a:t>
            </a:r>
            <a:r>
              <a:rPr kumimoji="0" lang="en-US" sz="1600" b="1" i="0" u="none" strike="noStrike" cap="none" normalizeH="0" baseline="0" smtClean="0">
                <a:ln>
                  <a:noFill/>
                </a:ln>
                <a:solidFill>
                  <a:srgbClr val="008000"/>
                </a:solidFill>
                <a:effectLst/>
                <a:latin typeface="Menlo"/>
                <a:cs typeface="Arial" pitchFamily="34" charset="0"/>
              </a:rPr>
              <a:t>"hello_world"</a:t>
            </a:r>
            <a:r>
              <a:rPr kumimoji="0" lang="en-US" sz="1600" b="0" i="0" u="none" strike="noStrike" cap="none" normalizeH="0" baseline="0" smtClean="0">
                <a:ln>
                  <a:noFill/>
                </a:ln>
                <a:solidFill>
                  <a:srgbClr val="000000"/>
                </a:solidFill>
                <a:effectLst/>
                <a:latin typeface="Menlo"/>
                <a:cs typeface="Arial" pitchFamily="34" charset="0"/>
              </a:rPr>
              <a:t>&gt;Hello world!&lt;/</a:t>
            </a:r>
            <a:r>
              <a:rPr kumimoji="0" lang="en-US" sz="1600" b="1" i="0" u="none" strike="noStrike" cap="none" normalizeH="0" baseline="0" smtClean="0">
                <a:ln>
                  <a:noFill/>
                </a:ln>
                <a:solidFill>
                  <a:srgbClr val="000080"/>
                </a:solidFill>
                <a:effectLst/>
                <a:latin typeface="Menlo"/>
                <a:cs typeface="Arial" pitchFamily="34" charset="0"/>
              </a:rPr>
              <a:t>string</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string </a:t>
            </a:r>
            <a:r>
              <a:rPr kumimoji="0" lang="en-US" sz="1600" b="1" i="0" u="none" strike="noStrike" cap="none" normalizeH="0" baseline="0" smtClean="0">
                <a:ln>
                  <a:noFill/>
                </a:ln>
                <a:solidFill>
                  <a:srgbClr val="0000FF"/>
                </a:solidFill>
                <a:effectLst/>
                <a:latin typeface="Menlo"/>
                <a:cs typeface="Arial" pitchFamily="34" charset="0"/>
              </a:rPr>
              <a:t>name=</a:t>
            </a:r>
            <a:r>
              <a:rPr kumimoji="0" lang="en-US" sz="1600" b="1" i="0" u="none" strike="noStrike" cap="none" normalizeH="0" baseline="0" smtClean="0">
                <a:ln>
                  <a:noFill/>
                </a:ln>
                <a:solidFill>
                  <a:srgbClr val="008000"/>
                </a:solidFill>
                <a:effectLst/>
                <a:latin typeface="Menlo"/>
                <a:cs typeface="Arial" pitchFamily="34" charset="0"/>
              </a:rPr>
              <a:t>"action_settings"</a:t>
            </a:r>
            <a:r>
              <a:rPr kumimoji="0" lang="en-US" sz="1600" b="0" i="0" u="none" strike="noStrike" cap="none" normalizeH="0" baseline="0" smtClean="0">
                <a:ln>
                  <a:noFill/>
                </a:ln>
                <a:solidFill>
                  <a:srgbClr val="000000"/>
                </a:solidFill>
                <a:effectLst/>
                <a:latin typeface="Menlo"/>
                <a:cs typeface="Arial" pitchFamily="34" charset="0"/>
              </a:rPr>
              <a:t>&gt;Settings&lt;/</a:t>
            </a:r>
            <a:r>
              <a:rPr kumimoji="0" lang="en-US" sz="1600" b="1" i="0" u="none" strike="noStrike" cap="none" normalizeH="0" baseline="0" smtClean="0">
                <a:ln>
                  <a:noFill/>
                </a:ln>
                <a:solidFill>
                  <a:srgbClr val="000080"/>
                </a:solidFill>
                <a:effectLst/>
                <a:latin typeface="Menlo"/>
                <a:cs typeface="Arial" pitchFamily="34" charset="0"/>
              </a:rPr>
              <a:t>string</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resources</a:t>
            </a:r>
            <a:r>
              <a:rPr kumimoji="0" lang="en-US" sz="1600" b="0" i="0" u="none" strike="noStrike" cap="none" normalizeH="0" baseline="0" smtClean="0">
                <a:ln>
                  <a:noFill/>
                </a:ln>
                <a:solidFill>
                  <a:srgbClr val="000000"/>
                </a:solidFill>
                <a:effectLst/>
                <a:latin typeface="Menlo"/>
                <a:cs typeface="Arial" pitchFamily="34" charset="0"/>
              </a:rPr>
              <a:t>&gt;</a:t>
            </a:r>
            <a:r>
              <a:rPr kumimoji="0" lang="en-US" sz="800" b="0" i="0" u="none" strike="noStrike" cap="none" normalizeH="0" baseline="0" smtClean="0">
                <a:ln>
                  <a:noFill/>
                </a:ln>
                <a:solidFill>
                  <a:schemeClr val="tx1"/>
                </a:solidFill>
                <a:effectLst/>
                <a:latin typeface="Arial" pitchFamily="34" charset="0"/>
                <a:cs typeface="Arial" pitchFamily="34" charset="0"/>
              </a:rPr>
              <a:t> </a:t>
            </a:r>
            <a:endParaRPr kumimoji="0" lang="en-US" sz="2400" b="0" i="0" u="none" strike="noStrike" cap="none" normalizeH="0" baseline="0" smtClean="0">
              <a:ln>
                <a:noFill/>
              </a:ln>
              <a:solidFill>
                <a:schemeClr val="tx1"/>
              </a:solidFill>
              <a:effectLst/>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4630792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
          <p:cNvSpPr>
            <a:spLocks noChangeArrowheads="1"/>
          </p:cNvSpPr>
          <p:nvPr/>
        </p:nvSpPr>
        <p:spPr bwMode="auto">
          <a:xfrm>
            <a:off x="609600" y="2663041"/>
            <a:ext cx="7620000" cy="3970318"/>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FF"/>
                </a:solidFill>
                <a:effectLst/>
                <a:latin typeface="Menlo"/>
                <a:cs typeface="Arial" pitchFamily="34" charset="0"/>
              </a:rPr>
              <a:t>xml version=</a:t>
            </a:r>
            <a:r>
              <a:rPr kumimoji="0" lang="en-US" sz="1200" b="1" i="0" u="none" strike="noStrike" cap="none" normalizeH="0" baseline="0" dirty="0" smtClean="0">
                <a:ln>
                  <a:noFill/>
                </a:ln>
                <a:solidFill>
                  <a:srgbClr val="008000"/>
                </a:solidFill>
                <a:effectLst/>
                <a:latin typeface="Menlo"/>
                <a:cs typeface="Arial" pitchFamily="34" charset="0"/>
              </a:rPr>
              <a:t>"1.0" </a:t>
            </a:r>
            <a:r>
              <a:rPr kumimoji="0" lang="en-US" sz="1200" b="1" i="0" u="none" strike="noStrike" cap="none" normalizeH="0" baseline="0" dirty="0" smtClean="0">
                <a:ln>
                  <a:noFill/>
                </a:ln>
                <a:solidFill>
                  <a:srgbClr val="0000FF"/>
                </a:solidFill>
                <a:effectLst/>
                <a:latin typeface="Menlo"/>
                <a:cs typeface="Arial" pitchFamily="34" charset="0"/>
              </a:rPr>
              <a:t>encoding=</a:t>
            </a:r>
            <a:r>
              <a:rPr kumimoji="0" lang="en-US" sz="1200" b="1" i="0" u="none" strike="noStrike" cap="none" normalizeH="0" baseline="0" dirty="0" smtClean="0">
                <a:ln>
                  <a:noFill/>
                </a:ln>
                <a:solidFill>
                  <a:srgbClr val="008000"/>
                </a:solidFill>
                <a:effectLst/>
                <a:latin typeface="Menlo"/>
                <a:cs typeface="Arial" pitchFamily="34" charset="0"/>
              </a:rPr>
              <a:t>"utf-8"</a:t>
            </a:r>
            <a:r>
              <a:rPr kumimoji="0" lang="en-US" sz="1200" b="0" i="1" u="none" strike="noStrike" cap="none" normalizeH="0" baseline="0" dirty="0" smtClean="0">
                <a:ln>
                  <a:noFill/>
                </a:ln>
                <a:solidFill>
                  <a:srgbClr val="000000"/>
                </a:solidFill>
                <a:effectLst/>
                <a:latin typeface="Menlo"/>
                <a:cs typeface="Arial" pitchFamily="34" charset="0"/>
              </a:rPr>
              <a:t>?&gt;</a:t>
            </a:r>
            <a:br>
              <a:rPr kumimoji="0" lang="en-US" sz="1200" b="0" i="1"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manifest </a:t>
            </a:r>
            <a:r>
              <a:rPr kumimoji="0" lang="en-US" sz="1200" b="1" i="0" u="none" strike="noStrike" cap="none" normalizeH="0" baseline="0" dirty="0" err="1" smtClean="0">
                <a:ln>
                  <a:noFill/>
                </a:ln>
                <a:solidFill>
                  <a:srgbClr val="0000FF"/>
                </a:solidFill>
                <a:effectLst/>
                <a:latin typeface="Menlo"/>
                <a:cs typeface="Arial" pitchFamily="34" charset="0"/>
              </a:rPr>
              <a:t>xmlns:</a:t>
            </a: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smtClean="0">
                <a:ln>
                  <a:noFill/>
                </a:ln>
                <a:solidFill>
                  <a:srgbClr val="1155CC"/>
                </a:solidFill>
                <a:effectLst/>
                <a:latin typeface="Menlo"/>
                <a:cs typeface="Arial" pitchFamily="34" charset="0"/>
                <a:hlinkClick r:id="rId6"/>
              </a:rPr>
              <a:t>http://schemas.android.com/apk/res/android</a:t>
            </a:r>
            <a:r>
              <a:rPr kumimoji="0" lang="en-US" sz="1200" b="1" i="0" u="none" strike="noStrike" cap="none" normalizeH="0" baseline="0" dirty="0" smtClean="0">
                <a:ln>
                  <a:noFill/>
                </a:ln>
                <a:solidFill>
                  <a:srgbClr val="008000"/>
                </a:solidFill>
                <a:effectLst/>
                <a:latin typeface="Menlo"/>
                <a:cs typeface="Arial" pitchFamily="34" charset="0"/>
              </a:rPr>
              <a:t>"</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smtClean="0">
                <a:ln>
                  <a:noFill/>
                </a:ln>
                <a:solidFill>
                  <a:srgbClr val="0000FF"/>
                </a:solidFill>
                <a:effectLst/>
                <a:latin typeface="Menlo"/>
                <a:cs typeface="Arial" pitchFamily="34" charset="0"/>
              </a:rPr>
              <a:t>package=</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com.example.helloworld</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application</a:t>
            </a:r>
            <a:br>
              <a:rPr kumimoji="0" lang="en-US" sz="1200" b="1" i="0" u="none" strike="noStrike" cap="none" normalizeH="0" baseline="0" dirty="0" smtClean="0">
                <a:ln>
                  <a:noFill/>
                </a:ln>
                <a:solidFill>
                  <a:srgbClr val="00008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:allowBackup</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"true"</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:icon</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mipmap</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ic_launcher</a:t>
            </a:r>
            <a:r>
              <a:rPr kumimoji="0" lang="en-US" sz="1200" b="1" i="0" u="none" strike="noStrike" cap="none" normalizeH="0" baseline="0" dirty="0" smtClean="0">
                <a:ln>
                  <a:noFill/>
                </a:ln>
                <a:solidFill>
                  <a:srgbClr val="008000"/>
                </a:solidFill>
                <a:effectLst/>
                <a:latin typeface="Menlo"/>
                <a:cs typeface="Arial" pitchFamily="34" charset="0"/>
              </a:rPr>
              <a:t>"</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:label</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"@string/</a:t>
            </a:r>
            <a:r>
              <a:rPr kumimoji="0" lang="en-US" sz="1200" b="1" i="0" u="none" strike="noStrike" cap="none" normalizeH="0" baseline="0" dirty="0" err="1" smtClean="0">
                <a:ln>
                  <a:noFill/>
                </a:ln>
                <a:solidFill>
                  <a:srgbClr val="008000"/>
                </a:solidFill>
                <a:effectLst/>
                <a:latin typeface="Menlo"/>
                <a:cs typeface="Arial" pitchFamily="34" charset="0"/>
              </a:rPr>
              <a:t>app_name</a:t>
            </a:r>
            <a:r>
              <a:rPr kumimoji="0" lang="en-US" sz="1200" b="1" i="0" u="none" strike="noStrike" cap="none" normalizeH="0" baseline="0" dirty="0" smtClean="0">
                <a:ln>
                  <a:noFill/>
                </a:ln>
                <a:solidFill>
                  <a:srgbClr val="008000"/>
                </a:solidFill>
                <a:effectLst/>
                <a:latin typeface="Menlo"/>
                <a:cs typeface="Arial" pitchFamily="34" charset="0"/>
              </a:rPr>
              <a:t>"</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:theme</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"@style/</a:t>
            </a:r>
            <a:r>
              <a:rPr kumimoji="0" lang="en-US" sz="1200" b="1" i="0" u="none" strike="noStrike" cap="none" normalizeH="0" baseline="0" dirty="0" err="1" smtClean="0">
                <a:ln>
                  <a:noFill/>
                </a:ln>
                <a:solidFill>
                  <a:srgbClr val="008000"/>
                </a:solidFill>
                <a:effectLst/>
                <a:latin typeface="Menlo"/>
                <a:cs typeface="Arial" pitchFamily="34" charset="0"/>
              </a:rPr>
              <a:t>AppTheme</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activity</a:t>
            </a:r>
            <a:br>
              <a:rPr kumimoji="0" lang="en-US" sz="1200" b="1" i="0" u="none" strike="noStrike" cap="none" normalizeH="0" baseline="0" dirty="0" smtClean="0">
                <a:ln>
                  <a:noFill/>
                </a:ln>
                <a:solidFill>
                  <a:srgbClr val="00008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:name</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MainActivity</a:t>
            </a:r>
            <a:r>
              <a:rPr kumimoji="0" lang="en-US" sz="1200" b="1" i="0" u="none" strike="noStrike" cap="none" normalizeH="0" baseline="0" dirty="0" smtClean="0">
                <a:ln>
                  <a:noFill/>
                </a:ln>
                <a:solidFill>
                  <a:srgbClr val="008000"/>
                </a:solidFill>
                <a:effectLst/>
                <a:latin typeface="Menlo"/>
                <a:cs typeface="Arial" pitchFamily="34" charset="0"/>
              </a:rPr>
              <a:t>"</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:label</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"@string/</a:t>
            </a:r>
            <a:r>
              <a:rPr kumimoji="0" lang="en-US" sz="1200" b="1" i="0" u="none" strike="noStrike" cap="none" normalizeH="0" baseline="0" dirty="0" err="1" smtClean="0">
                <a:ln>
                  <a:noFill/>
                </a:ln>
                <a:solidFill>
                  <a:srgbClr val="008000"/>
                </a:solidFill>
                <a:effectLst/>
                <a:latin typeface="Menlo"/>
                <a:cs typeface="Arial" pitchFamily="34" charset="0"/>
              </a:rPr>
              <a:t>app_name</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intent-filter</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action </a:t>
            </a: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:name</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android.intent.action.MAIN</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category </a:t>
            </a: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:name</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android.intent.category.LAUNCHER</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intent-filter</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activity</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application</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manifest</a:t>
            </a:r>
            <a:r>
              <a:rPr kumimoji="0" lang="en-US" sz="1200" b="0" i="0" u="none" strike="noStrike" cap="none" normalizeH="0" baseline="0" dirty="0" smtClean="0">
                <a:ln>
                  <a:noFill/>
                </a:ln>
                <a:solidFill>
                  <a:srgbClr val="000000"/>
                </a:solidFill>
                <a:effectLst/>
                <a:latin typeface="Menlo"/>
                <a:cs typeface="Arial" pitchFamily="34" charset="0"/>
              </a:rPr>
              <a:t>&gt;</a:t>
            </a:r>
            <a:r>
              <a:rPr kumimoji="0" lang="en-US" sz="600" b="0" i="0" u="none" strike="noStrike" cap="none" normalizeH="0" baseline="0" dirty="0" smtClean="0">
                <a:ln>
                  <a:noFill/>
                </a:ln>
                <a:solidFill>
                  <a:schemeClr val="tx1"/>
                </a:solidFill>
                <a:effectLst/>
                <a:latin typeface="Arial" pitchFamily="34" charset="0"/>
                <a:cs typeface="Arial" pitchFamily="34"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Title 3"/>
          <p:cNvSpPr>
            <a:spLocks noGrp="1"/>
          </p:cNvSpPr>
          <p:nvPr>
            <p:ph type="title"/>
            <p:custDataLst>
              <p:tags r:id="rId2"/>
            </p:custDataLst>
          </p:nvPr>
        </p:nvSpPr>
        <p:spPr>
          <a:xfrm>
            <a:off x="228600" y="735013"/>
            <a:ext cx="6163063" cy="427038"/>
          </a:xfrm>
        </p:spPr>
        <p:txBody>
          <a:bodyPr>
            <a:noAutofit/>
          </a:bodyPr>
          <a:lstStyle/>
          <a:p>
            <a:r>
              <a:rPr lang="en-US" sz="2400" b="1" smtClean="0">
                <a:solidFill>
                  <a:srgbClr val="002060"/>
                </a:solidFill>
              </a:rPr>
              <a:t>5  -  </a:t>
            </a:r>
            <a:r>
              <a:rPr lang="en-US" sz="2400" b="1" dirty="0" err="1" smtClean="0">
                <a:solidFill>
                  <a:srgbClr val="002060"/>
                </a:solidFill>
              </a:rPr>
              <a:t>AndroidManifest.xml</a:t>
            </a:r>
            <a:endParaRPr lang="en-US" sz="2400" b="1" dirty="0" smtClean="0">
              <a:solidFill>
                <a:srgbClr val="002060"/>
              </a:solidFill>
            </a:endParaRPr>
          </a:p>
        </p:txBody>
      </p:sp>
      <p:sp>
        <p:nvSpPr>
          <p:cNvPr id="5" name="Content Placeholder 4"/>
          <p:cNvSpPr>
            <a:spLocks noGrp="1"/>
          </p:cNvSpPr>
          <p:nvPr>
            <p:ph idx="1"/>
            <p:custDataLst>
              <p:tags r:id="rId3"/>
            </p:custDataLst>
          </p:nvPr>
        </p:nvSpPr>
        <p:spPr>
          <a:xfrm>
            <a:off x="457200" y="1295400"/>
            <a:ext cx="8229600" cy="4525963"/>
          </a:xfrm>
        </p:spPr>
        <p:txBody>
          <a:bodyPr>
            <a:noAutofit/>
          </a:bodyPr>
          <a:lstStyle/>
          <a:p>
            <a:r>
              <a:rPr lang="en-US" sz="2400" dirty="0" smtClean="0"/>
              <a:t>Declares all the app’s components</a:t>
            </a:r>
          </a:p>
          <a:p>
            <a:r>
              <a:rPr lang="en-US" sz="2400" dirty="0" smtClean="0"/>
              <a:t>Names libraries app needs to be linked against</a:t>
            </a:r>
          </a:p>
          <a:p>
            <a:r>
              <a:rPr lang="en-US" sz="2400" dirty="0" smtClean="0"/>
              <a:t>Identifies permissions the app expects to be granted</a:t>
            </a:r>
          </a:p>
          <a:p>
            <a:endParaRPr lang="en-US" sz="2400" dirty="0" smtClean="0"/>
          </a:p>
        </p:txBody>
      </p:sp>
    </p:spTree>
    <p:custDataLst>
      <p:tags r:id="rId1"/>
    </p:custDataLst>
    <p:extLst>
      <p:ext uri="{BB962C8B-B14F-4D97-AF65-F5344CB8AC3E}">
        <p14:creationId xmlns:p14="http://schemas.microsoft.com/office/powerpoint/2010/main" val="2189427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1866900"/>
            <a:ext cx="800984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custDataLst>
              <p:tags r:id="rId2"/>
            </p:custDataLst>
          </p:nvPr>
        </p:nvSpPr>
        <p:spPr>
          <a:xfrm>
            <a:off x="228600" y="623797"/>
            <a:ext cx="6163063" cy="427038"/>
          </a:xfrm>
        </p:spPr>
        <p:txBody>
          <a:bodyPr>
            <a:noAutofit/>
          </a:bodyPr>
          <a:lstStyle/>
          <a:p>
            <a:r>
              <a:rPr lang="en-US" sz="2400" b="1" dirty="0" smtClean="0">
                <a:solidFill>
                  <a:srgbClr val="002060"/>
                </a:solidFill>
              </a:rPr>
              <a:t>5 </a:t>
            </a:r>
            <a:r>
              <a:rPr lang="en-US" sz="2400" b="1" dirty="0" err="1" smtClean="0">
                <a:solidFill>
                  <a:srgbClr val="002060"/>
                </a:solidFill>
              </a:rPr>
              <a:t>contd</a:t>
            </a:r>
            <a:r>
              <a:rPr lang="en-US" sz="2400" b="1" dirty="0" smtClean="0">
                <a:solidFill>
                  <a:srgbClr val="002060"/>
                </a:solidFill>
              </a:rPr>
              <a:t>   -  </a:t>
            </a:r>
            <a:r>
              <a:rPr lang="en-US" sz="2400" b="1" dirty="0" err="1" smtClean="0">
                <a:solidFill>
                  <a:srgbClr val="002060"/>
                </a:solidFill>
              </a:rPr>
              <a:t>AndroidManifest.xml</a:t>
            </a:r>
            <a:endParaRPr lang="en-US" sz="2400" b="1" dirty="0" smtClean="0">
              <a:solidFill>
                <a:srgbClr val="002060"/>
              </a:solidFill>
            </a:endParaRPr>
          </a:p>
        </p:txBody>
      </p:sp>
      <p:cxnSp>
        <p:nvCxnSpPr>
          <p:cNvPr id="7" name="Straight Arrow Connector 6"/>
          <p:cNvCxnSpPr/>
          <p:nvPr/>
        </p:nvCxnSpPr>
        <p:spPr>
          <a:xfrm flipH="1">
            <a:off x="5435876" y="4114800"/>
            <a:ext cx="1219200" cy="457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867400" y="4114800"/>
            <a:ext cx="914400" cy="9906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40821" y="3717235"/>
            <a:ext cx="3602396" cy="400110"/>
          </a:xfrm>
          <a:prstGeom prst="rect">
            <a:avLst/>
          </a:prstGeom>
          <a:noFill/>
        </p:spPr>
        <p:txBody>
          <a:bodyPr wrap="none" rtlCol="0">
            <a:spAutoFit/>
          </a:bodyPr>
          <a:lstStyle/>
          <a:p>
            <a:r>
              <a:rPr lang="en-US" sz="2000" b="1" dirty="0" smtClean="0"/>
              <a:t>Specify Activity to start with</a:t>
            </a:r>
            <a:endParaRPr lang="en-US" sz="2000" b="1" dirty="0"/>
          </a:p>
        </p:txBody>
      </p:sp>
      <p:sp>
        <p:nvSpPr>
          <p:cNvPr id="17" name="TextBox 16"/>
          <p:cNvSpPr txBox="1"/>
          <p:nvPr/>
        </p:nvSpPr>
        <p:spPr>
          <a:xfrm>
            <a:off x="0" y="1138535"/>
            <a:ext cx="8767272" cy="400110"/>
          </a:xfrm>
          <a:prstGeom prst="rect">
            <a:avLst/>
          </a:prstGeom>
          <a:noFill/>
        </p:spPr>
        <p:txBody>
          <a:bodyPr wrap="none" rtlCol="0">
            <a:spAutoFit/>
          </a:bodyPr>
          <a:lstStyle/>
          <a:p>
            <a:r>
              <a:rPr lang="en-US" sz="2000" b="1" dirty="0" smtClean="0"/>
              <a:t>All Activities that are part of application must be registered in Manifest</a:t>
            </a:r>
            <a:endParaRPr lang="en-US" sz="2000" b="1" dirty="0"/>
          </a:p>
        </p:txBody>
      </p:sp>
    </p:spTree>
    <p:custDataLst>
      <p:tags r:id="rId1"/>
    </p:custDataLst>
    <p:extLst>
      <p:ext uri="{BB962C8B-B14F-4D97-AF65-F5344CB8AC3E}">
        <p14:creationId xmlns:p14="http://schemas.microsoft.com/office/powerpoint/2010/main" val="6533968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93724"/>
            <a:ext cx="6163063" cy="427038"/>
          </a:xfrm>
        </p:spPr>
        <p:txBody>
          <a:bodyPr/>
          <a:lstStyle/>
          <a:p>
            <a:r>
              <a:rPr lang="en-US" sz="2400" b="1" dirty="0" smtClean="0">
                <a:solidFill>
                  <a:srgbClr val="002060"/>
                </a:solidFill>
              </a:rPr>
              <a:t>Some other topics covered</a:t>
            </a:r>
            <a:endParaRPr lang="en-US" sz="2400" b="1" dirty="0">
              <a:solidFill>
                <a:srgbClr val="002060"/>
              </a:solidFill>
            </a:endParaRPr>
          </a:p>
        </p:txBody>
      </p:sp>
      <p:sp>
        <p:nvSpPr>
          <p:cNvPr id="3" name="Content Placeholder 2"/>
          <p:cNvSpPr>
            <a:spLocks noGrp="1"/>
          </p:cNvSpPr>
          <p:nvPr>
            <p:ph idx="1"/>
          </p:nvPr>
        </p:nvSpPr>
        <p:spPr>
          <a:xfrm>
            <a:off x="266700" y="1219200"/>
            <a:ext cx="7391400" cy="5211763"/>
          </a:xfrm>
        </p:spPr>
        <p:txBody>
          <a:bodyPr>
            <a:normAutofit lnSpcReduction="10000"/>
          </a:bodyPr>
          <a:lstStyle/>
          <a:p>
            <a:r>
              <a:rPr lang="en-US" sz="2000" dirty="0" err="1" smtClean="0"/>
              <a:t>onCreate</a:t>
            </a:r>
            <a:r>
              <a:rPr lang="en-US" sz="2000" dirty="0" smtClean="0"/>
              <a:t>()  in </a:t>
            </a:r>
            <a:r>
              <a:rPr lang="en-US" sz="2000" dirty="0" smtClean="0"/>
              <a:t>Activity</a:t>
            </a:r>
          </a:p>
          <a:p>
            <a:endParaRPr lang="en-US" sz="2000" dirty="0" smtClean="0"/>
          </a:p>
          <a:p>
            <a:r>
              <a:rPr lang="en-US" sz="2000" dirty="0" smtClean="0"/>
              <a:t>Adding Text and Changing Properties from Code</a:t>
            </a:r>
          </a:p>
          <a:p>
            <a:endParaRPr lang="en-US" sz="2000" dirty="0" smtClean="0"/>
          </a:p>
          <a:p>
            <a:r>
              <a:rPr lang="en-US" sz="2000" dirty="0" smtClean="0"/>
              <a:t>Use </a:t>
            </a:r>
            <a:r>
              <a:rPr lang="en-US" sz="2000" dirty="0" smtClean="0"/>
              <a:t>the log to v, d, </a:t>
            </a:r>
            <a:r>
              <a:rPr lang="en-US" sz="2000" dirty="0" err="1" smtClean="0"/>
              <a:t>i</a:t>
            </a:r>
            <a:r>
              <a:rPr lang="en-US" sz="2000" dirty="0" smtClean="0"/>
              <a:t>, w, e</a:t>
            </a:r>
          </a:p>
          <a:p>
            <a:pPr>
              <a:buNone/>
            </a:pPr>
            <a:r>
              <a:rPr lang="en-US" sz="2000" dirty="0" smtClean="0"/>
              <a:t>    VERBOSE, DEBUG, INFO, WARN, ERROR</a:t>
            </a:r>
          </a:p>
          <a:p>
            <a:endParaRPr lang="en-US" sz="2000" dirty="0" smtClean="0"/>
          </a:p>
          <a:p>
            <a:r>
              <a:rPr lang="en-US" sz="2000" dirty="0" smtClean="0"/>
              <a:t>Create </a:t>
            </a:r>
            <a:r>
              <a:rPr lang="en-US" sz="2000" dirty="0" smtClean="0"/>
              <a:t>a TAG so we can filter</a:t>
            </a:r>
          </a:p>
          <a:p>
            <a:endParaRPr lang="en-US" sz="2000" dirty="0" smtClean="0"/>
          </a:p>
          <a:p>
            <a:r>
              <a:rPr lang="en-US" sz="2000" dirty="0" smtClean="0"/>
              <a:t>Toast </a:t>
            </a:r>
            <a:r>
              <a:rPr lang="en-US" sz="2000" dirty="0" smtClean="0"/>
              <a:t>a message</a:t>
            </a:r>
          </a:p>
          <a:p>
            <a:endParaRPr lang="en-US" sz="2000" dirty="0" smtClean="0"/>
          </a:p>
          <a:p>
            <a:r>
              <a:rPr lang="en-US" sz="2000" dirty="0" smtClean="0"/>
              <a:t>Debug </a:t>
            </a:r>
            <a:r>
              <a:rPr lang="en-US" sz="2000" dirty="0" err="1" smtClean="0"/>
              <a:t>BreakPoint</a:t>
            </a:r>
            <a:endParaRPr lang="en-US" sz="2000" dirty="0" smtClean="0"/>
          </a:p>
          <a:p>
            <a:endParaRPr lang="en-US" sz="2000" dirty="0" smtClean="0"/>
          </a:p>
          <a:p>
            <a:r>
              <a:rPr lang="en-US" sz="2000" dirty="0" err="1" smtClean="0"/>
              <a:t>ScreenShot</a:t>
            </a:r>
            <a:r>
              <a:rPr lang="en-US" sz="2000" dirty="0" smtClean="0"/>
              <a:t> </a:t>
            </a:r>
            <a:r>
              <a:rPr lang="en-US" sz="2000" dirty="0" smtClean="0"/>
              <a:t>of the APP</a:t>
            </a:r>
          </a:p>
          <a:p>
            <a:endParaRPr lang="en-US" sz="2000" dirty="0" smtClean="0"/>
          </a:p>
          <a:p>
            <a:r>
              <a:rPr lang="en-US" sz="2000" dirty="0" smtClean="0"/>
              <a:t>Adding </a:t>
            </a:r>
            <a:r>
              <a:rPr lang="en-US" sz="2000" dirty="0" smtClean="0"/>
              <a:t>component</a:t>
            </a:r>
          </a:p>
          <a:p>
            <a:endParaRPr lang="en-US" sz="2000" dirty="0" smtClean="0"/>
          </a:p>
          <a:p>
            <a:r>
              <a:rPr lang="en-US" sz="2000" dirty="0" smtClean="0"/>
              <a:t>Adding </a:t>
            </a:r>
            <a:r>
              <a:rPr lang="en-US" sz="2000" dirty="0" smtClean="0"/>
              <a:t>an Event and Setting Properties</a:t>
            </a:r>
          </a:p>
          <a:p>
            <a:pPr lvl="1"/>
            <a:endParaRPr lang="en-US" dirty="0"/>
          </a:p>
        </p:txBody>
      </p:sp>
    </p:spTree>
    <p:extLst>
      <p:ext uri="{BB962C8B-B14F-4D97-AF65-F5344CB8AC3E}">
        <p14:creationId xmlns:p14="http://schemas.microsoft.com/office/powerpoint/2010/main" val="14184682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800"/>
            <a:ext cx="6163063" cy="427038"/>
          </a:xfrm>
        </p:spPr>
        <p:txBody>
          <a:bodyPr>
            <a:noAutofit/>
          </a:bodyPr>
          <a:lstStyle/>
          <a:p>
            <a:r>
              <a:rPr lang="en-US" sz="2400" b="1" smtClean="0">
                <a:solidFill>
                  <a:srgbClr val="002060"/>
                </a:solidFill>
              </a:rPr>
              <a:t>Understanding the Essence of </a:t>
            </a:r>
            <a:r>
              <a:rPr lang="en-US" sz="2400" b="1" dirty="0" smtClean="0">
                <a:solidFill>
                  <a:srgbClr val="002060"/>
                </a:solidFill>
              </a:rPr>
              <a:t>Lifecycle</a:t>
            </a:r>
            <a:endParaRPr lang="en-US" sz="2400" b="1" dirty="0">
              <a:solidFill>
                <a:srgbClr val="002060"/>
              </a:solidFill>
            </a:endParaRPr>
          </a:p>
        </p:txBody>
      </p:sp>
      <p:sp>
        <p:nvSpPr>
          <p:cNvPr id="3" name="Content Placeholder 2"/>
          <p:cNvSpPr>
            <a:spLocks noGrp="1"/>
          </p:cNvSpPr>
          <p:nvPr>
            <p:ph idx="1"/>
          </p:nvPr>
        </p:nvSpPr>
        <p:spPr>
          <a:xfrm>
            <a:off x="152400" y="1600200"/>
            <a:ext cx="8991600" cy="4525963"/>
          </a:xfrm>
        </p:spPr>
        <p:txBody>
          <a:bodyPr>
            <a:normAutofit/>
          </a:bodyPr>
          <a:lstStyle/>
          <a:p>
            <a:pPr marL="742950" indent="-742950">
              <a:buNone/>
            </a:pPr>
            <a:r>
              <a:rPr lang="en-US" sz="2000" dirty="0" smtClean="0"/>
              <a:t>Necessary to overload callback methods so you app behaves well:</a:t>
            </a:r>
          </a:p>
          <a:p>
            <a:pPr marL="742950" indent="-742950">
              <a:buNone/>
            </a:pPr>
            <a:endParaRPr lang="en-US" sz="2000" dirty="0" smtClean="0"/>
          </a:p>
          <a:p>
            <a:pPr marL="342900" indent="-342900"/>
            <a:r>
              <a:rPr lang="en-US" sz="2000" dirty="0" smtClean="0">
                <a:solidFill>
                  <a:srgbClr val="0070C0"/>
                </a:solidFill>
              </a:rPr>
              <a:t>App should not </a:t>
            </a:r>
            <a:r>
              <a:rPr lang="en-US" sz="2000" dirty="0">
                <a:solidFill>
                  <a:srgbClr val="0070C0"/>
                </a:solidFill>
              </a:rPr>
              <a:t>crash if the user receives a phone call or switches to another app while using your app</a:t>
            </a:r>
            <a:r>
              <a:rPr lang="en-US" sz="2000" dirty="0" smtClean="0">
                <a:solidFill>
                  <a:srgbClr val="0070C0"/>
                </a:solidFill>
              </a:rPr>
              <a:t>.</a:t>
            </a:r>
          </a:p>
          <a:p>
            <a:pPr marL="342900" indent="-342900"/>
            <a:endParaRPr lang="en-US" sz="2000" dirty="0">
              <a:solidFill>
                <a:srgbClr val="0070C0"/>
              </a:solidFill>
            </a:endParaRPr>
          </a:p>
          <a:p>
            <a:pPr marL="342900" indent="-342900"/>
            <a:r>
              <a:rPr lang="en-US" sz="2000" dirty="0" smtClean="0">
                <a:solidFill>
                  <a:srgbClr val="0070C0"/>
                </a:solidFill>
              </a:rPr>
              <a:t>App should not </a:t>
            </a:r>
            <a:r>
              <a:rPr lang="en-US" sz="2000" dirty="0">
                <a:solidFill>
                  <a:srgbClr val="0070C0"/>
                </a:solidFill>
              </a:rPr>
              <a:t>consume valuable system resources when the user is not actively using it.</a:t>
            </a:r>
          </a:p>
          <a:p>
            <a:pPr marL="342900" indent="-342900"/>
            <a:endParaRPr lang="en-US" sz="2000" dirty="0" smtClean="0"/>
          </a:p>
          <a:p>
            <a:pPr marL="342900" indent="-342900"/>
            <a:r>
              <a:rPr lang="en-US" sz="2000" dirty="0" smtClean="0"/>
              <a:t>App </a:t>
            </a:r>
            <a:r>
              <a:rPr lang="en-US" sz="2000" dirty="0" smtClean="0"/>
              <a:t>should not </a:t>
            </a:r>
            <a:r>
              <a:rPr lang="en-US" sz="2000" dirty="0"/>
              <a:t>lose the user's progress if they leave your app and return to it at a later time.</a:t>
            </a:r>
          </a:p>
          <a:p>
            <a:pPr marL="342900" indent="-342900"/>
            <a:endParaRPr lang="en-US" sz="2000" dirty="0" smtClean="0"/>
          </a:p>
          <a:p>
            <a:pPr marL="342900" indent="-342900"/>
            <a:r>
              <a:rPr lang="en-US" sz="2000" dirty="0" smtClean="0"/>
              <a:t>App </a:t>
            </a:r>
            <a:r>
              <a:rPr lang="en-US" sz="2000" dirty="0" smtClean="0"/>
              <a:t>should not </a:t>
            </a:r>
            <a:r>
              <a:rPr lang="en-US" sz="2000" dirty="0"/>
              <a:t>crash or lose the user's progress when the screen rotates between landscape and portrait orientation.</a:t>
            </a:r>
          </a:p>
          <a:p>
            <a:pPr marL="742950" indent="-742950">
              <a:buFont typeface="+mj-lt"/>
              <a:buAutoNum type="arabicPeriod"/>
            </a:pPr>
            <a:endParaRPr lang="en-US" sz="2400" dirty="0"/>
          </a:p>
        </p:txBody>
      </p:sp>
      <p:sp>
        <p:nvSpPr>
          <p:cNvPr id="4" name="TextBox 3"/>
          <p:cNvSpPr txBox="1"/>
          <p:nvPr/>
        </p:nvSpPr>
        <p:spPr>
          <a:xfrm>
            <a:off x="177800" y="5562600"/>
            <a:ext cx="7331174" cy="369332"/>
          </a:xfrm>
          <a:prstGeom prst="rect">
            <a:avLst/>
          </a:prstGeom>
          <a:noFill/>
        </p:spPr>
        <p:txBody>
          <a:bodyPr wrap="none" rtlCol="0">
            <a:spAutoFit/>
          </a:bodyPr>
          <a:lstStyle/>
          <a:p>
            <a:r>
              <a:rPr lang="en-US" dirty="0"/>
              <a:t>http://developer.android.com/training/basics/activity-lifecycle/starting.html</a:t>
            </a:r>
          </a:p>
        </p:txBody>
      </p:sp>
    </p:spTree>
    <p:extLst>
      <p:ext uri="{BB962C8B-B14F-4D97-AF65-F5344CB8AC3E}">
        <p14:creationId xmlns:p14="http://schemas.microsoft.com/office/powerpoint/2010/main" val="5821875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42851" y="2895599"/>
            <a:ext cx="6858298" cy="614363"/>
          </a:xfrm>
        </p:spPr>
        <p:txBody>
          <a:bodyPr/>
          <a:lstStyle/>
          <a:p>
            <a:r>
              <a:rPr lang="en-US" sz="2800" b="1" dirty="0" smtClean="0">
                <a:solidFill>
                  <a:srgbClr val="002060"/>
                </a:solidFill>
              </a:rPr>
              <a:t>Understanding Activity Stack</a:t>
            </a:r>
            <a:endParaRPr lang="en-US" sz="2800" b="1" dirty="0">
              <a:solidFill>
                <a:srgbClr val="002060"/>
              </a:solidFill>
            </a:endParaRPr>
          </a:p>
        </p:txBody>
      </p:sp>
    </p:spTree>
    <p:extLst>
      <p:ext uri="{BB962C8B-B14F-4D97-AF65-F5344CB8AC3E}">
        <p14:creationId xmlns:p14="http://schemas.microsoft.com/office/powerpoint/2010/main" val="18745458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313937" y="735160"/>
            <a:ext cx="6163063" cy="427038"/>
          </a:xfrm>
        </p:spPr>
        <p:txBody>
          <a:bodyPr/>
          <a:lstStyle/>
          <a:p>
            <a:r>
              <a:rPr lang="en-US" sz="2400" b="1" dirty="0" smtClean="0">
                <a:solidFill>
                  <a:srgbClr val="002060"/>
                </a:solidFill>
              </a:rPr>
              <a:t>Activity Stack</a:t>
            </a:r>
            <a:endParaRPr lang="en-US" sz="2400" b="1" dirty="0">
              <a:solidFill>
                <a:srgbClr val="002060"/>
              </a:solidFill>
            </a:endParaRPr>
          </a:p>
        </p:txBody>
      </p:sp>
      <p:sp>
        <p:nvSpPr>
          <p:cNvPr id="8" name="Oval 7"/>
          <p:cNvSpPr/>
          <p:nvPr>
            <p:custDataLst>
              <p:tags r:id="rId3"/>
            </p:custDataLst>
          </p:nvPr>
        </p:nvSpPr>
        <p:spPr>
          <a:xfrm>
            <a:off x="3619500" y="452628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custDataLst>
              <p:tags r:id="rId4"/>
            </p:custDataLst>
          </p:nvPr>
        </p:nvSpPr>
        <p:spPr>
          <a:xfrm>
            <a:off x="3619500" y="466344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custDataLst>
              <p:tags r:id="rId5"/>
            </p:custDataLst>
          </p:nvPr>
        </p:nvSpPr>
        <p:spPr>
          <a:xfrm>
            <a:off x="36195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custDataLst>
              <p:tags r:id="rId6"/>
            </p:custDataLst>
          </p:nvPr>
        </p:nvSpPr>
        <p:spPr>
          <a:xfrm>
            <a:off x="4800600" y="1981200"/>
            <a:ext cx="3505200" cy="369332"/>
          </a:xfrm>
          <a:prstGeom prst="rect">
            <a:avLst/>
          </a:prstGeom>
          <a:noFill/>
        </p:spPr>
        <p:txBody>
          <a:bodyPr wrap="square" rtlCol="0">
            <a:spAutoFit/>
          </a:bodyPr>
          <a:lstStyle/>
          <a:p>
            <a:r>
              <a:rPr lang="en-US" dirty="0" smtClean="0"/>
              <a:t>User currently interacting with me</a:t>
            </a:r>
            <a:endParaRPr lang="en-US" dirty="0"/>
          </a:p>
        </p:txBody>
      </p:sp>
      <p:sp>
        <p:nvSpPr>
          <p:cNvPr id="13" name="TextBox 12"/>
          <p:cNvSpPr txBox="1"/>
          <p:nvPr>
            <p:custDataLst>
              <p:tags r:id="rId7"/>
            </p:custDataLst>
          </p:nvPr>
        </p:nvSpPr>
        <p:spPr>
          <a:xfrm>
            <a:off x="4800600" y="2801034"/>
            <a:ext cx="3352800" cy="646331"/>
          </a:xfrm>
          <a:prstGeom prst="rect">
            <a:avLst/>
          </a:prstGeom>
          <a:noFill/>
        </p:spPr>
        <p:txBody>
          <a:bodyPr wrap="square" rtlCol="0">
            <a:spAutoFit/>
          </a:bodyPr>
          <a:lstStyle/>
          <a:p>
            <a:r>
              <a:rPr lang="en-US" dirty="0" smtClean="0"/>
              <a:t>Pressing Back or destroying A1 will bring me to the top</a:t>
            </a:r>
            <a:endParaRPr lang="en-US" dirty="0"/>
          </a:p>
        </p:txBody>
      </p:sp>
      <p:sp>
        <p:nvSpPr>
          <p:cNvPr id="14" name="TextBox 13"/>
          <p:cNvSpPr txBox="1"/>
          <p:nvPr>
            <p:custDataLst>
              <p:tags r:id="rId8"/>
            </p:custDataLst>
          </p:nvPr>
        </p:nvSpPr>
        <p:spPr>
          <a:xfrm>
            <a:off x="4800600" y="4945486"/>
            <a:ext cx="3352800" cy="646331"/>
          </a:xfrm>
          <a:prstGeom prst="rect">
            <a:avLst/>
          </a:prstGeom>
          <a:noFill/>
        </p:spPr>
        <p:txBody>
          <a:bodyPr wrap="square" rtlCol="0">
            <a:spAutoFit/>
          </a:bodyPr>
          <a:lstStyle/>
          <a:p>
            <a:r>
              <a:rPr lang="en-US" dirty="0" smtClean="0"/>
              <a:t>If Activities above me use too many resources, I’ll be destroyed!</a:t>
            </a:r>
            <a:endParaRPr lang="en-US" dirty="0"/>
          </a:p>
        </p:txBody>
      </p:sp>
      <p:sp>
        <p:nvSpPr>
          <p:cNvPr id="15" name="TextBox 14"/>
          <p:cNvSpPr txBox="1"/>
          <p:nvPr>
            <p:custDataLst>
              <p:tags r:id="rId9"/>
            </p:custDataLst>
          </p:nvPr>
        </p:nvSpPr>
        <p:spPr>
          <a:xfrm>
            <a:off x="609600" y="1886634"/>
            <a:ext cx="1821181" cy="646331"/>
          </a:xfrm>
          <a:prstGeom prst="rect">
            <a:avLst/>
          </a:prstGeom>
          <a:noFill/>
        </p:spPr>
        <p:txBody>
          <a:bodyPr wrap="square" rtlCol="0">
            <a:spAutoFit/>
          </a:bodyPr>
          <a:lstStyle/>
          <a:p>
            <a:pPr algn="r"/>
            <a:r>
              <a:rPr lang="en-US" dirty="0" smtClean="0"/>
              <a:t>Most recently created is at Top</a:t>
            </a:r>
            <a:endParaRPr lang="en-US" dirty="0"/>
          </a:p>
        </p:txBody>
      </p:sp>
      <p:sp>
        <p:nvSpPr>
          <p:cNvPr id="16" name="Rounded Rectangle 15"/>
          <p:cNvSpPr/>
          <p:nvPr>
            <p:custDataLst>
              <p:tags r:id="rId10"/>
            </p:custDataLst>
          </p:nvPr>
        </p:nvSpPr>
        <p:spPr>
          <a:xfrm>
            <a:off x="2743200" y="1828800"/>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1</a:t>
            </a:r>
            <a:endParaRPr lang="en-US" sz="2400" dirty="0">
              <a:solidFill>
                <a:schemeClr val="tx1"/>
              </a:solidFill>
            </a:endParaRPr>
          </a:p>
        </p:txBody>
      </p:sp>
      <p:sp>
        <p:nvSpPr>
          <p:cNvPr id="17" name="Rounded Rectangle 16"/>
          <p:cNvSpPr/>
          <p:nvPr>
            <p:custDataLst>
              <p:tags r:id="rId11"/>
            </p:custDataLst>
          </p:nvPr>
        </p:nvSpPr>
        <p:spPr>
          <a:xfrm>
            <a:off x="2743200" y="2749361"/>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2</a:t>
            </a:r>
            <a:endParaRPr lang="en-US" sz="2400" dirty="0">
              <a:solidFill>
                <a:schemeClr val="tx1"/>
              </a:solidFill>
            </a:endParaRPr>
          </a:p>
        </p:txBody>
      </p:sp>
      <p:sp>
        <p:nvSpPr>
          <p:cNvPr id="18" name="Rounded Rectangle 17"/>
          <p:cNvSpPr/>
          <p:nvPr>
            <p:custDataLst>
              <p:tags r:id="rId12"/>
            </p:custDataLst>
          </p:nvPr>
        </p:nvSpPr>
        <p:spPr>
          <a:xfrm>
            <a:off x="2743200" y="3657600"/>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3</a:t>
            </a:r>
            <a:endParaRPr lang="en-US" sz="2400" dirty="0">
              <a:solidFill>
                <a:schemeClr val="tx1"/>
              </a:solidFill>
            </a:endParaRPr>
          </a:p>
        </p:txBody>
      </p:sp>
      <p:sp>
        <p:nvSpPr>
          <p:cNvPr id="19" name="Rounded Rectangle 18"/>
          <p:cNvSpPr/>
          <p:nvPr>
            <p:custDataLst>
              <p:tags r:id="rId13"/>
            </p:custDataLst>
          </p:nvPr>
        </p:nvSpPr>
        <p:spPr>
          <a:xfrm>
            <a:off x="2774662" y="4948566"/>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a:t>
            </a:r>
            <a:r>
              <a:rPr lang="en-US" sz="2400" i="1" dirty="0" smtClean="0">
                <a:solidFill>
                  <a:schemeClr val="tx1"/>
                </a:solidFill>
              </a:rPr>
              <a:t>N</a:t>
            </a:r>
            <a:endParaRPr lang="en-US" sz="2400" i="1" dirty="0">
              <a:solidFill>
                <a:schemeClr val="tx1"/>
              </a:solidFill>
            </a:endParaRPr>
          </a:p>
        </p:txBody>
      </p:sp>
    </p:spTree>
    <p:custDataLst>
      <p:tags r:id="rId1"/>
    </p:custDataLst>
    <p:extLst>
      <p:ext uri="{BB962C8B-B14F-4D97-AF65-F5344CB8AC3E}">
        <p14:creationId xmlns:p14="http://schemas.microsoft.com/office/powerpoint/2010/main" val="18612541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28600" y="673893"/>
            <a:ext cx="6163063" cy="427038"/>
          </a:xfrm>
        </p:spPr>
        <p:txBody>
          <a:bodyPr/>
          <a:lstStyle/>
          <a:p>
            <a:r>
              <a:rPr lang="en-US" sz="2400" b="1" dirty="0" smtClean="0">
                <a:solidFill>
                  <a:srgbClr val="002060"/>
                </a:solidFill>
              </a:rPr>
              <a:t>Typical Game</a:t>
            </a:r>
            <a:endParaRPr lang="en-US" sz="2400" b="1" dirty="0">
              <a:solidFill>
                <a:srgbClr val="002060"/>
              </a:solidFill>
            </a:endParaRPr>
          </a:p>
        </p:txBody>
      </p:sp>
      <p:sp>
        <p:nvSpPr>
          <p:cNvPr id="5" name="Rounded Rectangle 4"/>
          <p:cNvSpPr/>
          <p:nvPr>
            <p:custDataLst>
              <p:tags r:id="rId3"/>
            </p:custDataLst>
          </p:nvPr>
        </p:nvSpPr>
        <p:spPr>
          <a:xfrm>
            <a:off x="685800" y="31242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Splash Screen</a:t>
            </a:r>
          </a:p>
          <a:p>
            <a:pPr algn="ctr"/>
            <a:r>
              <a:rPr lang="en-US" sz="2400" dirty="0" smtClean="0">
                <a:solidFill>
                  <a:srgbClr val="0070C0"/>
                </a:solidFill>
              </a:rPr>
              <a:t>Activity</a:t>
            </a:r>
            <a:endParaRPr lang="en-US" sz="2400" dirty="0">
              <a:solidFill>
                <a:srgbClr val="0070C0"/>
              </a:solidFill>
            </a:endParaRPr>
          </a:p>
        </p:txBody>
      </p:sp>
      <p:sp>
        <p:nvSpPr>
          <p:cNvPr id="7" name="Rounded Rectangle 6"/>
          <p:cNvSpPr/>
          <p:nvPr>
            <p:custDataLst>
              <p:tags r:id="rId4"/>
            </p:custDataLst>
          </p:nvPr>
        </p:nvSpPr>
        <p:spPr>
          <a:xfrm>
            <a:off x="3429000" y="31242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Main Menu</a:t>
            </a:r>
          </a:p>
          <a:p>
            <a:pPr algn="ctr"/>
            <a:r>
              <a:rPr lang="en-US" sz="2400" dirty="0" smtClean="0">
                <a:solidFill>
                  <a:srgbClr val="0070C0"/>
                </a:solidFill>
              </a:rPr>
              <a:t>Activity</a:t>
            </a:r>
            <a:endParaRPr lang="en-US" sz="2400" dirty="0">
              <a:solidFill>
                <a:srgbClr val="0070C0"/>
              </a:solidFill>
            </a:endParaRPr>
          </a:p>
        </p:txBody>
      </p:sp>
      <p:sp>
        <p:nvSpPr>
          <p:cNvPr id="8" name="Rounded Rectangle 7"/>
          <p:cNvSpPr/>
          <p:nvPr>
            <p:custDataLst>
              <p:tags r:id="rId5"/>
            </p:custDataLst>
          </p:nvPr>
        </p:nvSpPr>
        <p:spPr>
          <a:xfrm>
            <a:off x="6172200" y="31623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Game Play</a:t>
            </a:r>
          </a:p>
          <a:p>
            <a:pPr algn="ctr"/>
            <a:r>
              <a:rPr lang="en-US" sz="2400" dirty="0" smtClean="0">
                <a:solidFill>
                  <a:srgbClr val="0070C0"/>
                </a:solidFill>
              </a:rPr>
              <a:t>Activity</a:t>
            </a:r>
            <a:endParaRPr lang="en-US" sz="2400" dirty="0">
              <a:solidFill>
                <a:srgbClr val="0070C0"/>
              </a:solidFill>
            </a:endParaRPr>
          </a:p>
        </p:txBody>
      </p:sp>
      <p:sp>
        <p:nvSpPr>
          <p:cNvPr id="9" name="Rounded Rectangle 8"/>
          <p:cNvSpPr/>
          <p:nvPr>
            <p:custDataLst>
              <p:tags r:id="rId6"/>
            </p:custDataLst>
          </p:nvPr>
        </p:nvSpPr>
        <p:spPr>
          <a:xfrm>
            <a:off x="6172200" y="15240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High Scores</a:t>
            </a:r>
          </a:p>
          <a:p>
            <a:pPr algn="ctr"/>
            <a:r>
              <a:rPr lang="en-US" sz="2400" dirty="0" smtClean="0">
                <a:solidFill>
                  <a:srgbClr val="0070C0"/>
                </a:solidFill>
              </a:rPr>
              <a:t>Activity</a:t>
            </a:r>
            <a:endParaRPr lang="en-US" sz="2400" dirty="0">
              <a:solidFill>
                <a:srgbClr val="0070C0"/>
              </a:solidFill>
            </a:endParaRPr>
          </a:p>
        </p:txBody>
      </p:sp>
      <p:sp>
        <p:nvSpPr>
          <p:cNvPr id="10" name="Rounded Rectangle 9"/>
          <p:cNvSpPr/>
          <p:nvPr>
            <p:custDataLst>
              <p:tags r:id="rId7"/>
            </p:custDataLst>
          </p:nvPr>
        </p:nvSpPr>
        <p:spPr>
          <a:xfrm>
            <a:off x="6172200" y="48006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Settings</a:t>
            </a:r>
          </a:p>
          <a:p>
            <a:pPr algn="ctr"/>
            <a:r>
              <a:rPr lang="en-US" sz="2400" dirty="0" smtClean="0">
                <a:solidFill>
                  <a:srgbClr val="0070C0"/>
                </a:solidFill>
              </a:rPr>
              <a:t>Activity</a:t>
            </a:r>
            <a:endParaRPr lang="en-US" sz="2400" dirty="0">
              <a:solidFill>
                <a:srgbClr val="0070C0"/>
              </a:solidFill>
            </a:endParaRPr>
          </a:p>
        </p:txBody>
      </p:sp>
      <p:cxnSp>
        <p:nvCxnSpPr>
          <p:cNvPr id="12" name="Straight Arrow Connector 11"/>
          <p:cNvCxnSpPr>
            <a:endCxn id="7" idx="1"/>
          </p:cNvCxnSpPr>
          <p:nvPr>
            <p:custDataLst>
              <p:tags r:id="rId8"/>
            </p:custDataLst>
          </p:nvPr>
        </p:nvCxnSpPr>
        <p:spPr>
          <a:xfrm>
            <a:off x="2895600" y="3733800"/>
            <a:ext cx="533400" cy="1588"/>
          </a:xfrm>
          <a:prstGeom prst="straightConnector1">
            <a:avLst/>
          </a:pr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custDataLst>
              <p:tags r:id="rId9"/>
            </p:custDataLst>
          </p:nvPr>
        </p:nvCxnSpPr>
        <p:spPr>
          <a:xfrm>
            <a:off x="5638800" y="3733800"/>
            <a:ext cx="533400" cy="1588"/>
          </a:xfrm>
          <a:prstGeom prst="straightConnector1">
            <a:avLst/>
          </a:pr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Freeform 14"/>
          <p:cNvSpPr/>
          <p:nvPr>
            <p:custDataLst>
              <p:tags r:id="rId10"/>
            </p:custDataLst>
          </p:nvPr>
        </p:nvSpPr>
        <p:spPr>
          <a:xfrm>
            <a:off x="4953000" y="2133600"/>
            <a:ext cx="1219200" cy="965200"/>
          </a:xfrm>
          <a:custGeom>
            <a:avLst/>
            <a:gdLst>
              <a:gd name="connsiteX0" fmla="*/ 0 w 1803400"/>
              <a:gd name="connsiteY0" fmla="*/ 1257300 h 1257300"/>
              <a:gd name="connsiteX1" fmla="*/ 381000 w 1803400"/>
              <a:gd name="connsiteY1" fmla="*/ 381000 h 1257300"/>
              <a:gd name="connsiteX2" fmla="*/ 1803400 w 1803400"/>
              <a:gd name="connsiteY2" fmla="*/ 0 h 1257300"/>
            </a:gdLst>
            <a:ahLst/>
            <a:cxnLst>
              <a:cxn ang="0">
                <a:pos x="connsiteX0" y="connsiteY0"/>
              </a:cxn>
              <a:cxn ang="0">
                <a:pos x="connsiteX1" y="connsiteY1"/>
              </a:cxn>
              <a:cxn ang="0">
                <a:pos x="connsiteX2" y="connsiteY2"/>
              </a:cxn>
            </a:cxnLst>
            <a:rect l="l" t="t" r="r" b="b"/>
            <a:pathLst>
              <a:path w="1803400" h="1257300">
                <a:moveTo>
                  <a:pt x="0" y="1257300"/>
                </a:moveTo>
                <a:cubicBezTo>
                  <a:pt x="40216" y="923925"/>
                  <a:pt x="80433" y="590550"/>
                  <a:pt x="381000" y="381000"/>
                </a:cubicBezTo>
                <a:cubicBezTo>
                  <a:pt x="681567" y="171450"/>
                  <a:pt x="1242483" y="85725"/>
                  <a:pt x="1803400" y="0"/>
                </a:cubicBezTo>
              </a:path>
            </a:pathLst>
          </a:cu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custDataLst>
              <p:tags r:id="rId11"/>
            </p:custDataLst>
          </p:nvPr>
        </p:nvSpPr>
        <p:spPr>
          <a:xfrm flipV="1">
            <a:off x="4953000" y="4343400"/>
            <a:ext cx="1219200" cy="965200"/>
          </a:xfrm>
          <a:custGeom>
            <a:avLst/>
            <a:gdLst>
              <a:gd name="connsiteX0" fmla="*/ 0 w 1803400"/>
              <a:gd name="connsiteY0" fmla="*/ 1257300 h 1257300"/>
              <a:gd name="connsiteX1" fmla="*/ 381000 w 1803400"/>
              <a:gd name="connsiteY1" fmla="*/ 381000 h 1257300"/>
              <a:gd name="connsiteX2" fmla="*/ 1803400 w 1803400"/>
              <a:gd name="connsiteY2" fmla="*/ 0 h 1257300"/>
            </a:gdLst>
            <a:ahLst/>
            <a:cxnLst>
              <a:cxn ang="0">
                <a:pos x="connsiteX0" y="connsiteY0"/>
              </a:cxn>
              <a:cxn ang="0">
                <a:pos x="connsiteX1" y="connsiteY1"/>
              </a:cxn>
              <a:cxn ang="0">
                <a:pos x="connsiteX2" y="connsiteY2"/>
              </a:cxn>
            </a:cxnLst>
            <a:rect l="l" t="t" r="r" b="b"/>
            <a:pathLst>
              <a:path w="1803400" h="1257300">
                <a:moveTo>
                  <a:pt x="0" y="1257300"/>
                </a:moveTo>
                <a:cubicBezTo>
                  <a:pt x="40216" y="923925"/>
                  <a:pt x="80433" y="590550"/>
                  <a:pt x="381000" y="381000"/>
                </a:cubicBezTo>
                <a:cubicBezTo>
                  <a:pt x="681567" y="171450"/>
                  <a:pt x="1242483" y="85725"/>
                  <a:pt x="1803400" y="0"/>
                </a:cubicBezTo>
              </a:path>
            </a:pathLst>
          </a:cu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custDataLst>
              <p:tags r:id="rId12"/>
            </p:custDataLst>
          </p:nvPr>
        </p:nvSpPr>
        <p:spPr>
          <a:xfrm>
            <a:off x="381000" y="6248400"/>
            <a:ext cx="4724400" cy="338554"/>
          </a:xfrm>
          <a:prstGeom prst="rect">
            <a:avLst/>
          </a:prstGeom>
          <a:noFill/>
        </p:spPr>
        <p:txBody>
          <a:bodyPr wrap="square" rtlCol="0">
            <a:spAutoFit/>
          </a:bodyPr>
          <a:lstStyle/>
          <a:p>
            <a:r>
              <a:rPr lang="en-US" sz="1600" dirty="0" err="1" smtClean="0"/>
              <a:t>Conder</a:t>
            </a:r>
            <a:r>
              <a:rPr lang="en-US" sz="1600" dirty="0" smtClean="0"/>
              <a:t> &amp; </a:t>
            </a:r>
            <a:r>
              <a:rPr lang="en-US" sz="1600" dirty="0" err="1" smtClean="0"/>
              <a:t>Darcey</a:t>
            </a:r>
            <a:r>
              <a:rPr lang="en-US" sz="1600" dirty="0" smtClean="0"/>
              <a:t> (2010), Fig 4.1, p. 74</a:t>
            </a:r>
            <a:endParaRPr lang="en-US" sz="1600" dirty="0"/>
          </a:p>
        </p:txBody>
      </p:sp>
    </p:spTree>
    <p:custDataLst>
      <p:tags r:id="rId1"/>
    </p:custDataLst>
    <p:extLst>
      <p:ext uri="{BB962C8B-B14F-4D97-AF65-F5344CB8AC3E}">
        <p14:creationId xmlns:p14="http://schemas.microsoft.com/office/powerpoint/2010/main" val="16384620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DA99F1F1-04AC-4187-A981-0DE58D693BF3}" type="slidenum">
              <a:rPr lang="en-US" smtClean="0"/>
              <a:pPr>
                <a:defRPr/>
              </a:pPr>
              <a:t>8</a:t>
            </a:fld>
            <a:endParaRPr lang="en-US"/>
          </a:p>
        </p:txBody>
      </p:sp>
      <p:sp>
        <p:nvSpPr>
          <p:cNvPr id="5" name="Rectangle 1"/>
          <p:cNvSpPr txBox="1">
            <a:spLocks noChangeArrowheads="1"/>
          </p:cNvSpPr>
          <p:nvPr/>
        </p:nvSpPr>
        <p:spPr bwMode="auto">
          <a:xfrm>
            <a:off x="1" y="26670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Lets talk about Android Runtime!!!</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85800"/>
            <a:ext cx="6163063" cy="427038"/>
          </a:xfrm>
        </p:spPr>
        <p:txBody>
          <a:bodyPr/>
          <a:lstStyle/>
          <a:p>
            <a:r>
              <a:rPr lang="en-US" sz="2400" b="1" dirty="0" smtClean="0">
                <a:solidFill>
                  <a:srgbClr val="002060"/>
                </a:solidFill>
              </a:rPr>
              <a:t>Starting Activities</a:t>
            </a:r>
            <a:endParaRPr lang="en-US" sz="2400" b="1" dirty="0">
              <a:solidFill>
                <a:srgbClr val="002060"/>
              </a:solidFill>
            </a:endParaRPr>
          </a:p>
        </p:txBody>
      </p:sp>
      <p:sp>
        <p:nvSpPr>
          <p:cNvPr id="3" name="Content Placeholder 2"/>
          <p:cNvSpPr>
            <a:spLocks noGrp="1"/>
          </p:cNvSpPr>
          <p:nvPr>
            <p:ph idx="1"/>
          </p:nvPr>
        </p:nvSpPr>
        <p:spPr>
          <a:xfrm>
            <a:off x="261903" y="1371600"/>
            <a:ext cx="8553527" cy="4992688"/>
          </a:xfrm>
        </p:spPr>
        <p:txBody>
          <a:bodyPr>
            <a:normAutofit/>
          </a:bodyPr>
          <a:lstStyle/>
          <a:p>
            <a:r>
              <a:rPr lang="en-US" sz="2000" dirty="0" smtClean="0"/>
              <a:t>Android applications don't start with a call to main(String[])</a:t>
            </a:r>
          </a:p>
          <a:p>
            <a:endParaRPr lang="en-US" sz="2000" dirty="0" smtClean="0"/>
          </a:p>
          <a:p>
            <a:r>
              <a:rPr lang="en-US" sz="2000" dirty="0" smtClean="0"/>
              <a:t>instead a series of callback methods are invoked </a:t>
            </a:r>
          </a:p>
          <a:p>
            <a:endParaRPr lang="en-US" sz="2000" dirty="0" smtClean="0"/>
          </a:p>
          <a:p>
            <a:r>
              <a:rPr lang="en-US" sz="2000" dirty="0" smtClean="0"/>
              <a:t>each corresponds to specific stage of the Activity / application lifecycle</a:t>
            </a:r>
          </a:p>
          <a:p>
            <a:endParaRPr lang="en-US" sz="2000" dirty="0" smtClean="0"/>
          </a:p>
          <a:p>
            <a:r>
              <a:rPr lang="en-US" sz="2000" dirty="0" smtClean="0"/>
              <a:t>callback methods also used to tear down Activity / application</a:t>
            </a:r>
            <a:endParaRPr lang="en-US" sz="2000" dirty="0"/>
          </a:p>
        </p:txBody>
      </p:sp>
    </p:spTree>
    <p:extLst>
      <p:ext uri="{BB962C8B-B14F-4D97-AF65-F5344CB8AC3E}">
        <p14:creationId xmlns:p14="http://schemas.microsoft.com/office/powerpoint/2010/main" val="21230162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75580"/>
            <a:ext cx="6163063" cy="427038"/>
          </a:xfrm>
        </p:spPr>
        <p:txBody>
          <a:bodyPr/>
          <a:lstStyle/>
          <a:p>
            <a:r>
              <a:rPr lang="en-US" sz="2400" b="1" dirty="0" smtClean="0">
                <a:solidFill>
                  <a:srgbClr val="002060"/>
                </a:solidFill>
              </a:rPr>
              <a:t>Simplified Lifecycle Diagram</a:t>
            </a:r>
            <a:endParaRPr lang="en-US" sz="2400" b="1" dirty="0">
              <a:solidFill>
                <a:srgbClr val="002060"/>
              </a:solidFill>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3704"/>
          <a:stretch>
            <a:fillRect/>
          </a:stretch>
        </p:blipFill>
        <p:spPr bwMode="auto">
          <a:xfrm>
            <a:off x="156565" y="2590800"/>
            <a:ext cx="8974183"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a:stCxn id="6" idx="1"/>
          </p:cNvCxnSpPr>
          <p:nvPr/>
        </p:nvCxnSpPr>
        <p:spPr>
          <a:xfrm flipH="1">
            <a:off x="4876800" y="1603752"/>
            <a:ext cx="914400" cy="10632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791200" y="1249809"/>
            <a:ext cx="2090637" cy="707886"/>
          </a:xfrm>
          <a:prstGeom prst="rect">
            <a:avLst/>
          </a:prstGeom>
          <a:noFill/>
        </p:spPr>
        <p:txBody>
          <a:bodyPr wrap="none" rtlCol="0">
            <a:spAutoFit/>
          </a:bodyPr>
          <a:lstStyle/>
          <a:p>
            <a:r>
              <a:rPr lang="en-US" sz="2000" dirty="0" smtClean="0"/>
              <a:t>ready to interact </a:t>
            </a:r>
            <a:br>
              <a:rPr lang="en-US" sz="2000" dirty="0" smtClean="0"/>
            </a:br>
            <a:r>
              <a:rPr lang="en-US" sz="2000" dirty="0" smtClean="0"/>
              <a:t>with user</a:t>
            </a:r>
            <a:endParaRPr lang="en-US" sz="2000" dirty="0"/>
          </a:p>
        </p:txBody>
      </p:sp>
    </p:spTree>
    <p:extLst>
      <p:ext uri="{BB962C8B-B14F-4D97-AF65-F5344CB8AC3E}">
        <p14:creationId xmlns:p14="http://schemas.microsoft.com/office/powerpoint/2010/main" val="12023762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85799"/>
            <a:ext cx="6163063" cy="427038"/>
          </a:xfrm>
        </p:spPr>
        <p:txBody>
          <a:bodyPr/>
          <a:lstStyle/>
          <a:p>
            <a:r>
              <a:rPr lang="en-US" sz="2400" b="1" dirty="0" smtClean="0">
                <a:solidFill>
                  <a:srgbClr val="002060"/>
                </a:solidFill>
              </a:rPr>
              <a:t>Primary States</a:t>
            </a:r>
            <a:endParaRPr lang="en-US" sz="2400" b="1" dirty="0">
              <a:solidFill>
                <a:srgbClr val="002060"/>
              </a:solidFill>
            </a:endParaRPr>
          </a:p>
        </p:txBody>
      </p:sp>
      <p:sp>
        <p:nvSpPr>
          <p:cNvPr id="3" name="Content Placeholder 2"/>
          <p:cNvSpPr>
            <a:spLocks noGrp="1"/>
          </p:cNvSpPr>
          <p:nvPr>
            <p:ph idx="1"/>
          </p:nvPr>
        </p:nvSpPr>
        <p:spPr>
          <a:xfrm>
            <a:off x="228600" y="1295400"/>
            <a:ext cx="8458200" cy="5562600"/>
          </a:xfrm>
        </p:spPr>
        <p:txBody>
          <a:bodyPr>
            <a:normAutofit/>
          </a:bodyPr>
          <a:lstStyle/>
          <a:p>
            <a:r>
              <a:rPr lang="en-US" sz="2000" dirty="0" smtClean="0"/>
              <a:t>Active</a:t>
            </a:r>
          </a:p>
          <a:p>
            <a:pPr lvl="1"/>
            <a:r>
              <a:rPr lang="en-US" sz="2000" dirty="0" smtClean="0"/>
              <a:t>activity is in the foreground and user can interact with </a:t>
            </a:r>
            <a:r>
              <a:rPr lang="en-US" sz="2000" dirty="0" smtClean="0"/>
              <a:t>it</a:t>
            </a:r>
          </a:p>
          <a:p>
            <a:pPr marL="404759" lvl="1" indent="0">
              <a:buNone/>
            </a:pPr>
            <a:endParaRPr lang="en-US" sz="2000" dirty="0" smtClean="0"/>
          </a:p>
          <a:p>
            <a:r>
              <a:rPr lang="en-US" sz="2000" dirty="0" smtClean="0"/>
              <a:t>Paused</a:t>
            </a:r>
          </a:p>
          <a:p>
            <a:pPr lvl="1"/>
            <a:r>
              <a:rPr lang="en-US" sz="2000" dirty="0" smtClean="0"/>
              <a:t>activity partially obscured by another activity and user cannot interact with it (for example when working with a menu or dialog)</a:t>
            </a:r>
          </a:p>
          <a:p>
            <a:pPr marL="79762" indent="0">
              <a:buNone/>
            </a:pPr>
            <a:endParaRPr lang="en-US" sz="2000" dirty="0" smtClean="0"/>
          </a:p>
          <a:p>
            <a:r>
              <a:rPr lang="en-US" sz="2000" dirty="0" smtClean="0"/>
              <a:t>Stopped</a:t>
            </a:r>
            <a:endParaRPr lang="en-US" sz="2000" dirty="0" smtClean="0"/>
          </a:p>
          <a:p>
            <a:pPr lvl="1"/>
            <a:r>
              <a:rPr lang="en-US" sz="2000" dirty="0" smtClean="0"/>
              <a:t>activity completely hidden and not visible to user. It is in the background. </a:t>
            </a:r>
          </a:p>
          <a:p>
            <a:pPr lvl="1"/>
            <a:r>
              <a:rPr lang="en-US" sz="2000" dirty="0" smtClean="0"/>
              <a:t>Activity instance and variables are retained but no code is being executed by the activity</a:t>
            </a:r>
          </a:p>
          <a:p>
            <a:pPr marL="79762" indent="0">
              <a:buNone/>
            </a:pPr>
            <a:endParaRPr lang="en-US" sz="2000" dirty="0" smtClean="0"/>
          </a:p>
          <a:p>
            <a:r>
              <a:rPr lang="en-US" sz="2000" dirty="0" smtClean="0"/>
              <a:t>Dead</a:t>
            </a:r>
            <a:r>
              <a:rPr lang="en-US" sz="2000" dirty="0" smtClean="0"/>
              <a:t>, activity terminated (or never started)</a:t>
            </a:r>
          </a:p>
          <a:p>
            <a:endParaRPr lang="en-US" sz="2000" dirty="0" smtClean="0"/>
          </a:p>
          <a:p>
            <a:r>
              <a:rPr lang="en-US" sz="2000" dirty="0" smtClean="0"/>
              <a:t>Two </a:t>
            </a:r>
            <a:r>
              <a:rPr lang="en-US" sz="2000" dirty="0" smtClean="0"/>
              <a:t>other states, Created and Started, but they are transitory </a:t>
            </a:r>
            <a:r>
              <a:rPr lang="en-US" sz="2000" dirty="0" err="1" smtClean="0"/>
              <a:t>onCreate</a:t>
            </a:r>
            <a:r>
              <a:rPr lang="en-US" sz="2000" dirty="0" smtClean="0"/>
              <a:t> -&gt; </a:t>
            </a:r>
            <a:r>
              <a:rPr lang="en-US" sz="2000" dirty="0" err="1" smtClean="0"/>
              <a:t>onStart</a:t>
            </a:r>
            <a:r>
              <a:rPr lang="en-US" sz="2000" dirty="0" smtClean="0"/>
              <a:t> -&gt; </a:t>
            </a:r>
            <a:r>
              <a:rPr lang="en-US" sz="2000" dirty="0" err="1" smtClean="0"/>
              <a:t>onResume</a:t>
            </a:r>
            <a:endParaRPr lang="en-US" sz="2000" dirty="0"/>
          </a:p>
        </p:txBody>
      </p:sp>
    </p:spTree>
    <p:extLst>
      <p:ext uri="{BB962C8B-B14F-4D97-AF65-F5344CB8AC3E}">
        <p14:creationId xmlns:p14="http://schemas.microsoft.com/office/powerpoint/2010/main" val="11271677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533400"/>
          </a:xfrm>
        </p:spPr>
        <p:txBody>
          <a:bodyPr/>
          <a:lstStyle/>
          <a:p>
            <a:r>
              <a:rPr lang="en-US" sz="2400" b="1" dirty="0" smtClean="0">
                <a:solidFill>
                  <a:srgbClr val="002060"/>
                </a:solidFill>
              </a:rPr>
              <a:t>Application Components List</a:t>
            </a:r>
            <a:endParaRPr lang="en-US" sz="2400" b="1" dirty="0">
              <a:solidFill>
                <a:srgbClr val="002060"/>
              </a:solidFill>
            </a:endParaRPr>
          </a:p>
        </p:txBody>
      </p:sp>
      <p:sp>
        <p:nvSpPr>
          <p:cNvPr id="3" name="Content Placeholder 2"/>
          <p:cNvSpPr>
            <a:spLocks noGrp="1"/>
          </p:cNvSpPr>
          <p:nvPr>
            <p:ph idx="1"/>
          </p:nvPr>
        </p:nvSpPr>
        <p:spPr>
          <a:xfrm>
            <a:off x="457200" y="1295400"/>
            <a:ext cx="8229600" cy="5211763"/>
          </a:xfrm>
        </p:spPr>
        <p:txBody>
          <a:bodyPr>
            <a:normAutofit/>
          </a:bodyPr>
          <a:lstStyle/>
          <a:p>
            <a:pPr>
              <a:buNone/>
            </a:pPr>
            <a:r>
              <a:rPr lang="en-US" sz="2000" b="1" dirty="0" smtClean="0">
                <a:solidFill>
                  <a:srgbClr val="0070C0"/>
                </a:solidFill>
              </a:rPr>
              <a:t>five </a:t>
            </a:r>
            <a:r>
              <a:rPr lang="en-US" sz="2000" b="1" dirty="0" smtClean="0">
                <a:solidFill>
                  <a:srgbClr val="0070C0"/>
                </a:solidFill>
              </a:rPr>
              <a:t>primary components - different purposes</a:t>
            </a:r>
          </a:p>
          <a:p>
            <a:pPr algn="ctr">
              <a:buNone/>
            </a:pPr>
            <a:endParaRPr lang="en-US" sz="2000" dirty="0" smtClean="0">
              <a:solidFill>
                <a:srgbClr val="0070C0"/>
              </a:solidFill>
            </a:endParaRPr>
          </a:p>
          <a:p>
            <a:pPr marL="0" indent="0">
              <a:buNone/>
            </a:pPr>
            <a:r>
              <a:rPr lang="en-US" sz="2000" dirty="0" smtClean="0"/>
              <a:t>Activity</a:t>
            </a:r>
          </a:p>
          <a:p>
            <a:pPr marL="971550" lvl="1" indent="-514350"/>
            <a:r>
              <a:rPr lang="en-US" sz="2000" dirty="0" smtClean="0"/>
              <a:t>single screen with a user interface, app may have several activities, subclass of Activity</a:t>
            </a:r>
          </a:p>
          <a:p>
            <a:pPr marL="971550" lvl="1" indent="-514350"/>
            <a:r>
              <a:rPr lang="en-US" sz="2000" dirty="0" smtClean="0"/>
              <a:t>Most of early examples will be activities</a:t>
            </a:r>
          </a:p>
          <a:p>
            <a:pPr marL="971550" lvl="1" indent="-514350"/>
            <a:endParaRPr lang="en-US" sz="2000" dirty="0" smtClean="0"/>
          </a:p>
          <a:p>
            <a:pPr marL="0" indent="0">
              <a:buNone/>
            </a:pPr>
            <a:r>
              <a:rPr lang="en-US" sz="2000" dirty="0" smtClean="0"/>
              <a:t>Intents </a:t>
            </a:r>
          </a:p>
          <a:p>
            <a:pPr marL="971550" lvl="1" indent="-514350"/>
            <a:r>
              <a:rPr lang="en-US" sz="2000" dirty="0" smtClean="0"/>
              <a:t>used to pass information between applications</a:t>
            </a:r>
          </a:p>
          <a:p>
            <a:pPr marL="971550" lvl="1" indent="-514350"/>
            <a:endParaRPr lang="en-US" sz="2000" dirty="0" smtClean="0"/>
          </a:p>
          <a:p>
            <a:pPr marL="0" indent="0">
              <a:buNone/>
            </a:pPr>
            <a:r>
              <a:rPr lang="en-US" sz="2000" dirty="0" smtClean="0"/>
              <a:t>Service</a:t>
            </a:r>
          </a:p>
          <a:p>
            <a:pPr marL="971550" lvl="1" indent="-514350"/>
            <a:r>
              <a:rPr lang="en-US" sz="2000" dirty="0"/>
              <a:t>Application component that performs long-running operations in background with no </a:t>
            </a:r>
            <a:r>
              <a:rPr lang="en-US" sz="2000" dirty="0" smtClean="0"/>
              <a:t>UI</a:t>
            </a:r>
          </a:p>
          <a:p>
            <a:pPr marL="971550" lvl="1" indent="-514350"/>
            <a:r>
              <a:rPr lang="en-US" sz="2000" dirty="0" smtClean="0"/>
              <a:t>example, an application that automatically responds to texts when driving</a:t>
            </a:r>
          </a:p>
          <a:p>
            <a:pPr lvl="1"/>
            <a:endParaRPr lang="en-US" dirty="0"/>
          </a:p>
          <a:p>
            <a:pPr lvl="1"/>
            <a:endParaRPr lang="en-US" dirty="0"/>
          </a:p>
        </p:txBody>
      </p:sp>
    </p:spTree>
    <p:extLst>
      <p:ext uri="{BB962C8B-B14F-4D97-AF65-F5344CB8AC3E}">
        <p14:creationId xmlns:p14="http://schemas.microsoft.com/office/powerpoint/2010/main" val="3530566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74603" y="914400"/>
            <a:ext cx="6163063" cy="427038"/>
          </a:xfrm>
        </p:spPr>
        <p:txBody>
          <a:bodyPr/>
          <a:lstStyle/>
          <a:p>
            <a:r>
              <a:rPr lang="en-US" sz="2400" b="1" dirty="0" smtClean="0">
                <a:solidFill>
                  <a:srgbClr val="002060"/>
                </a:solidFill>
              </a:rPr>
              <a:t>References</a:t>
            </a:r>
            <a:endParaRPr lang="en-US" sz="2400" b="1" dirty="0">
              <a:solidFill>
                <a:srgbClr val="002060"/>
              </a:solidFill>
            </a:endParaRPr>
          </a:p>
        </p:txBody>
      </p:sp>
      <p:sp>
        <p:nvSpPr>
          <p:cNvPr id="3" name="Content Placeholder 2"/>
          <p:cNvSpPr>
            <a:spLocks noGrp="1"/>
          </p:cNvSpPr>
          <p:nvPr>
            <p:ph idx="1"/>
            <p:custDataLst>
              <p:tags r:id="rId3"/>
            </p:custDataLst>
          </p:nvPr>
        </p:nvSpPr>
        <p:spPr>
          <a:solidFill>
            <a:srgbClr val="FFFFFF"/>
          </a:solidFill>
          <a:ln>
            <a:noFill/>
          </a:ln>
        </p:spPr>
        <p:txBody>
          <a:bodyPr>
            <a:normAutofit/>
          </a:bodyPr>
          <a:lstStyle/>
          <a:p>
            <a:r>
              <a:rPr lang="en-US" sz="2000" dirty="0" smtClean="0"/>
              <a:t>Android Dev Guide</a:t>
            </a:r>
            <a:r>
              <a:rPr lang="en-US" sz="2000" dirty="0" smtClean="0">
                <a:hlinkClick r:id="rId6"/>
              </a:rPr>
              <a:t> </a:t>
            </a:r>
            <a:r>
              <a:rPr lang="en-US" sz="2000" dirty="0" smtClean="0">
                <a:ln>
                  <a:solidFill>
                    <a:srgbClr val="002060"/>
                  </a:solidFill>
                </a:ln>
                <a:hlinkClick r:id="rId6"/>
              </a:rPr>
              <a:t>http://developer.android.com/guide/topics/fundamentals.html</a:t>
            </a:r>
            <a:endParaRPr lang="en-US" sz="2000" dirty="0" smtClean="0">
              <a:ln>
                <a:solidFill>
                  <a:srgbClr val="002060"/>
                </a:solidFill>
              </a:ln>
            </a:endParaRPr>
          </a:p>
          <a:p>
            <a:endParaRPr lang="en-US" sz="2000" dirty="0" smtClean="0"/>
          </a:p>
          <a:p>
            <a:endParaRPr lang="en-US" sz="2000" dirty="0" smtClean="0">
              <a:ln>
                <a:solidFill>
                  <a:srgbClr val="FF0000"/>
                </a:solidFill>
              </a:ln>
            </a:endParaRPr>
          </a:p>
          <a:p>
            <a:r>
              <a:rPr lang="en-US" sz="2000" dirty="0" smtClean="0">
                <a:ln>
                  <a:solidFill>
                    <a:srgbClr val="002060"/>
                  </a:solidFill>
                </a:ln>
                <a:hlinkClick r:id="rId7"/>
              </a:rPr>
              <a:t>http</a:t>
            </a:r>
            <a:r>
              <a:rPr lang="en-US" sz="2000" dirty="0">
                <a:ln>
                  <a:solidFill>
                    <a:srgbClr val="002060"/>
                  </a:solidFill>
                </a:ln>
                <a:hlinkClick r:id="rId7"/>
              </a:rPr>
              <a:t>://developer.android.com/guide/topics/fundamentals/activities.html</a:t>
            </a:r>
            <a:endParaRPr lang="en-US" sz="2000" dirty="0" smtClean="0">
              <a:ln>
                <a:solidFill>
                  <a:srgbClr val="002060"/>
                </a:solidFill>
              </a:ln>
            </a:endParaRPr>
          </a:p>
          <a:p>
            <a:endParaRPr lang="en-US" dirty="0">
              <a:ln>
                <a:solidFill>
                  <a:srgbClr val="FF0000"/>
                </a:solidFill>
              </a:ln>
            </a:endParaRPr>
          </a:p>
        </p:txBody>
      </p:sp>
    </p:spTree>
    <p:custDataLst>
      <p:tags r:id="rId1"/>
    </p:custDataLst>
    <p:extLst>
      <p:ext uri="{BB962C8B-B14F-4D97-AF65-F5344CB8AC3E}">
        <p14:creationId xmlns:p14="http://schemas.microsoft.com/office/powerpoint/2010/main" val="14370466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Content Providers</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75496329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799"/>
            <a:ext cx="6163063" cy="427038"/>
          </a:xfrm>
        </p:spPr>
        <p:txBody>
          <a:bodyPr/>
          <a:lstStyle/>
          <a:p>
            <a:r>
              <a:rPr lang="en-US" sz="2400" b="1" dirty="0" smtClean="0">
                <a:solidFill>
                  <a:srgbClr val="002060"/>
                </a:solidFill>
              </a:rPr>
              <a:t>Content Providers</a:t>
            </a:r>
            <a:endParaRPr lang="en-US" sz="2400" b="1" dirty="0">
              <a:solidFill>
                <a:srgbClr val="002060"/>
              </a:solidFill>
            </a:endParaRPr>
          </a:p>
        </p:txBody>
      </p:sp>
      <p:sp>
        <p:nvSpPr>
          <p:cNvPr id="3" name="Content Placeholder 2"/>
          <p:cNvSpPr>
            <a:spLocks noGrp="1"/>
          </p:cNvSpPr>
          <p:nvPr>
            <p:ph idx="1"/>
          </p:nvPr>
        </p:nvSpPr>
        <p:spPr>
          <a:xfrm>
            <a:off x="304800" y="1295400"/>
            <a:ext cx="8382000" cy="5181600"/>
          </a:xfrm>
        </p:spPr>
        <p:txBody>
          <a:bodyPr>
            <a:normAutofit/>
          </a:bodyPr>
          <a:lstStyle/>
          <a:p>
            <a:r>
              <a:rPr lang="en-US" sz="2000" dirty="0" smtClean="0"/>
              <a:t>Standard mechanism / interface to allow code in one process (app, content resolver) to access data from another process (app, content provider)</a:t>
            </a:r>
          </a:p>
          <a:p>
            <a:pPr lvl="1"/>
            <a:r>
              <a:rPr lang="en-US" sz="2000" dirty="0" smtClean="0"/>
              <a:t>example, app to remind you to call certain people</a:t>
            </a:r>
          </a:p>
          <a:p>
            <a:pPr lvl="1"/>
            <a:r>
              <a:rPr lang="en-US" sz="2000" dirty="0" smtClean="0"/>
              <a:t>content resolver accesses call log to check last </a:t>
            </a:r>
            <a:r>
              <a:rPr lang="en-US" sz="2000" dirty="0" smtClean="0"/>
              <a:t>contact</a:t>
            </a:r>
          </a:p>
          <a:p>
            <a:pPr marL="404759" lvl="1" indent="0">
              <a:buNone/>
            </a:pPr>
            <a:endParaRPr lang="en-US" sz="2000" dirty="0" smtClean="0"/>
          </a:p>
          <a:p>
            <a:r>
              <a:rPr lang="en-US" sz="2000" dirty="0"/>
              <a:t>m</a:t>
            </a:r>
            <a:r>
              <a:rPr lang="en-US" sz="2000" dirty="0" smtClean="0"/>
              <a:t>anage access to a structured set of data</a:t>
            </a:r>
          </a:p>
          <a:p>
            <a:pPr marL="79762" indent="0">
              <a:buNone/>
            </a:pPr>
            <a:endParaRPr lang="en-US" sz="2000" dirty="0" smtClean="0"/>
          </a:p>
          <a:p>
            <a:r>
              <a:rPr lang="en-US" sz="2000" dirty="0" smtClean="0"/>
              <a:t>encapsulate </a:t>
            </a:r>
            <a:r>
              <a:rPr lang="en-US" sz="2000" dirty="0" smtClean="0"/>
              <a:t>the data and provide mechanisms for defining data security</a:t>
            </a:r>
          </a:p>
          <a:p>
            <a:endParaRPr lang="en-US" dirty="0"/>
          </a:p>
        </p:txBody>
      </p:sp>
    </p:spTree>
    <p:extLst>
      <p:ext uri="{BB962C8B-B14F-4D97-AF65-F5344CB8AC3E}">
        <p14:creationId xmlns:p14="http://schemas.microsoft.com/office/powerpoint/2010/main" val="20419849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85994"/>
            <a:ext cx="6163063" cy="427038"/>
          </a:xfrm>
        </p:spPr>
        <p:txBody>
          <a:bodyPr>
            <a:noAutofit/>
          </a:bodyPr>
          <a:lstStyle/>
          <a:p>
            <a:r>
              <a:rPr lang="en-US" sz="2400" b="1" dirty="0" smtClean="0">
                <a:solidFill>
                  <a:srgbClr val="002060"/>
                </a:solidFill>
              </a:rPr>
              <a:t>Content Provider - Content Resolver</a:t>
            </a:r>
            <a:endParaRPr lang="en-US" sz="2400" b="1" dirty="0">
              <a:solidFill>
                <a:srgbClr val="002060"/>
              </a:solidFill>
            </a:endParaRPr>
          </a:p>
        </p:txBody>
      </p:sp>
      <p:sp>
        <p:nvSpPr>
          <p:cNvPr id="6" name="Oval 5"/>
          <p:cNvSpPr/>
          <p:nvPr/>
        </p:nvSpPr>
        <p:spPr>
          <a:xfrm>
            <a:off x="1421885" y="1466812"/>
            <a:ext cx="1297151" cy="990600"/>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421886" y="1569446"/>
            <a:ext cx="1297150" cy="707886"/>
          </a:xfrm>
          <a:prstGeom prst="rect">
            <a:avLst/>
          </a:prstGeom>
          <a:noFill/>
        </p:spPr>
        <p:txBody>
          <a:bodyPr wrap="none" rtlCol="0">
            <a:spAutoFit/>
          </a:bodyPr>
          <a:lstStyle/>
          <a:p>
            <a:r>
              <a:rPr lang="en-US" sz="2000" smtClean="0"/>
              <a:t>Calendar </a:t>
            </a:r>
            <a:endParaRPr lang="en-US" sz="2000" smtClean="0"/>
          </a:p>
          <a:p>
            <a:r>
              <a:rPr lang="en-US" sz="2000" dirty="0" smtClean="0"/>
              <a:t>App </a:t>
            </a:r>
            <a:r>
              <a:rPr lang="en-US" sz="2000" dirty="0" smtClean="0"/>
              <a:t>Data</a:t>
            </a:r>
            <a:endParaRPr lang="en-US" sz="2000" dirty="0"/>
          </a:p>
        </p:txBody>
      </p:sp>
      <p:sp>
        <p:nvSpPr>
          <p:cNvPr id="12" name="Oval 11"/>
          <p:cNvSpPr/>
          <p:nvPr/>
        </p:nvSpPr>
        <p:spPr>
          <a:xfrm>
            <a:off x="5540471" y="2997215"/>
            <a:ext cx="1506242" cy="622077"/>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766700" y="3085342"/>
            <a:ext cx="1216423" cy="400110"/>
          </a:xfrm>
          <a:prstGeom prst="rect">
            <a:avLst/>
          </a:prstGeom>
          <a:noFill/>
        </p:spPr>
        <p:txBody>
          <a:bodyPr wrap="none" rtlCol="0">
            <a:spAutoFit/>
          </a:bodyPr>
          <a:lstStyle/>
          <a:p>
            <a:r>
              <a:rPr lang="en-US" sz="2000" dirty="0" smtClean="0"/>
              <a:t>Your App</a:t>
            </a:r>
            <a:endParaRPr lang="en-US" sz="2000" dirty="0"/>
          </a:p>
        </p:txBody>
      </p:sp>
      <p:sp>
        <p:nvSpPr>
          <p:cNvPr id="14" name="Rectangle 13"/>
          <p:cNvSpPr/>
          <p:nvPr/>
        </p:nvSpPr>
        <p:spPr>
          <a:xfrm rot="970043">
            <a:off x="2850939" y="1884464"/>
            <a:ext cx="1367651" cy="666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rot="713709">
            <a:off x="2890281" y="1841506"/>
            <a:ext cx="1140056" cy="707886"/>
          </a:xfrm>
          <a:prstGeom prst="rect">
            <a:avLst/>
          </a:prstGeom>
          <a:noFill/>
        </p:spPr>
        <p:txBody>
          <a:bodyPr wrap="none" rtlCol="0">
            <a:spAutoFit/>
          </a:bodyPr>
          <a:lstStyle/>
          <a:p>
            <a:r>
              <a:rPr lang="en-US" sz="2000" dirty="0" smtClean="0"/>
              <a:t>Content</a:t>
            </a:r>
            <a:br>
              <a:rPr lang="en-US" sz="2000" dirty="0" smtClean="0"/>
            </a:br>
            <a:r>
              <a:rPr lang="en-US" sz="2000" dirty="0" smtClean="0"/>
              <a:t>Provider</a:t>
            </a:r>
            <a:endParaRPr lang="en-US" sz="2000" dirty="0"/>
          </a:p>
        </p:txBody>
      </p:sp>
      <p:sp>
        <p:nvSpPr>
          <p:cNvPr id="18" name="Rectangle 17"/>
          <p:cNvSpPr/>
          <p:nvPr/>
        </p:nvSpPr>
        <p:spPr>
          <a:xfrm rot="969943">
            <a:off x="4343691" y="2305738"/>
            <a:ext cx="1249107" cy="6612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rot="811072">
            <a:off x="4344048" y="2308328"/>
            <a:ext cx="1607794" cy="707886"/>
          </a:xfrm>
          <a:prstGeom prst="rect">
            <a:avLst/>
          </a:prstGeom>
          <a:noFill/>
        </p:spPr>
        <p:txBody>
          <a:bodyPr wrap="square" rtlCol="0">
            <a:spAutoFit/>
          </a:bodyPr>
          <a:lstStyle/>
          <a:p>
            <a:r>
              <a:rPr lang="en-US" sz="2000" dirty="0" smtClean="0"/>
              <a:t>Content</a:t>
            </a:r>
            <a:br>
              <a:rPr lang="en-US" sz="2000" dirty="0" smtClean="0"/>
            </a:br>
            <a:r>
              <a:rPr lang="en-US" sz="2000" dirty="0" smtClean="0"/>
              <a:t>Resolver</a:t>
            </a:r>
            <a:endParaRPr lang="en-US" sz="2000" dirty="0"/>
          </a:p>
        </p:txBody>
      </p:sp>
      <p:cxnSp>
        <p:nvCxnSpPr>
          <p:cNvPr id="23" name="Straight Arrow Connector 22"/>
          <p:cNvCxnSpPr/>
          <p:nvPr/>
        </p:nvCxnSpPr>
        <p:spPr>
          <a:xfrm>
            <a:off x="2580897" y="2470006"/>
            <a:ext cx="2853027" cy="795803"/>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21400706">
            <a:off x="4115877" y="3122375"/>
            <a:ext cx="924484" cy="584775"/>
          </a:xfrm>
          <a:prstGeom prst="rect">
            <a:avLst/>
          </a:prstGeom>
          <a:noFill/>
        </p:spPr>
        <p:txBody>
          <a:bodyPr wrap="none" rtlCol="0">
            <a:spAutoFit/>
          </a:bodyPr>
          <a:lstStyle/>
          <a:p>
            <a:r>
              <a:rPr lang="en-US" sz="3200" dirty="0" smtClean="0"/>
              <a:t>data</a:t>
            </a:r>
            <a:endParaRPr lang="en-US" dirty="0"/>
          </a:p>
        </p:txBody>
      </p:sp>
      <p:sp>
        <p:nvSpPr>
          <p:cNvPr id="25" name="Rectangle 24"/>
          <p:cNvSpPr/>
          <p:nvPr/>
        </p:nvSpPr>
        <p:spPr>
          <a:xfrm rot="20564245">
            <a:off x="2933775" y="4468095"/>
            <a:ext cx="1367651" cy="666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rot="20580358">
            <a:off x="3011579" y="4475444"/>
            <a:ext cx="1140056" cy="707886"/>
          </a:xfrm>
          <a:prstGeom prst="rect">
            <a:avLst/>
          </a:prstGeom>
          <a:noFill/>
        </p:spPr>
        <p:txBody>
          <a:bodyPr wrap="none" rtlCol="0">
            <a:spAutoFit/>
          </a:bodyPr>
          <a:lstStyle/>
          <a:p>
            <a:r>
              <a:rPr lang="en-US" sz="2000" dirty="0" smtClean="0"/>
              <a:t>Content</a:t>
            </a:r>
            <a:br>
              <a:rPr lang="en-US" sz="2000" dirty="0" smtClean="0"/>
            </a:br>
            <a:r>
              <a:rPr lang="en-US" sz="2000" dirty="0" smtClean="0"/>
              <a:t>Provider</a:t>
            </a:r>
            <a:endParaRPr lang="en-US" sz="2000" dirty="0"/>
          </a:p>
        </p:txBody>
      </p:sp>
      <p:sp>
        <p:nvSpPr>
          <p:cNvPr id="30" name="Rectangle 29"/>
          <p:cNvSpPr/>
          <p:nvPr/>
        </p:nvSpPr>
        <p:spPr>
          <a:xfrm rot="20510486">
            <a:off x="4400772" y="4008792"/>
            <a:ext cx="1249107" cy="6612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V="1">
            <a:off x="2573649" y="3601780"/>
            <a:ext cx="2880466" cy="970220"/>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1429235" y="4572000"/>
            <a:ext cx="1297151" cy="990600"/>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429236" y="4674634"/>
            <a:ext cx="1127232" cy="707886"/>
          </a:xfrm>
          <a:prstGeom prst="rect">
            <a:avLst/>
          </a:prstGeom>
          <a:noFill/>
        </p:spPr>
        <p:txBody>
          <a:bodyPr wrap="none" rtlCol="0">
            <a:spAutoFit/>
          </a:bodyPr>
          <a:lstStyle/>
          <a:p>
            <a:r>
              <a:rPr lang="en-US" sz="2000" dirty="0" smtClean="0"/>
              <a:t>Call Log</a:t>
            </a:r>
          </a:p>
          <a:p>
            <a:r>
              <a:rPr lang="en-US" sz="2000" dirty="0"/>
              <a:t> </a:t>
            </a:r>
            <a:r>
              <a:rPr lang="en-US" sz="2000" dirty="0" smtClean="0"/>
              <a:t>   </a:t>
            </a:r>
            <a:r>
              <a:rPr lang="en-US" sz="2000" dirty="0" smtClean="0"/>
              <a:t>Data</a:t>
            </a:r>
            <a:endParaRPr lang="en-US" sz="2000" dirty="0"/>
          </a:p>
        </p:txBody>
      </p:sp>
      <p:sp>
        <p:nvSpPr>
          <p:cNvPr id="35" name="TextBox 34"/>
          <p:cNvSpPr txBox="1"/>
          <p:nvPr/>
        </p:nvSpPr>
        <p:spPr>
          <a:xfrm rot="20461956">
            <a:off x="4486664" y="3970765"/>
            <a:ext cx="1228977" cy="707886"/>
          </a:xfrm>
          <a:prstGeom prst="rect">
            <a:avLst/>
          </a:prstGeom>
          <a:noFill/>
        </p:spPr>
        <p:txBody>
          <a:bodyPr wrap="square" rtlCol="0">
            <a:spAutoFit/>
          </a:bodyPr>
          <a:lstStyle/>
          <a:p>
            <a:r>
              <a:rPr lang="en-US" sz="2000" dirty="0" smtClean="0"/>
              <a:t>Content</a:t>
            </a:r>
            <a:br>
              <a:rPr lang="en-US" sz="2000" dirty="0" smtClean="0"/>
            </a:br>
            <a:r>
              <a:rPr lang="en-US" sz="2000" dirty="0" smtClean="0"/>
              <a:t>Resolver</a:t>
            </a:r>
            <a:endParaRPr lang="en-US" sz="2000" dirty="0"/>
          </a:p>
        </p:txBody>
      </p:sp>
    </p:spTree>
    <p:extLst>
      <p:ext uri="{BB962C8B-B14F-4D97-AF65-F5344CB8AC3E}">
        <p14:creationId xmlns:p14="http://schemas.microsoft.com/office/powerpoint/2010/main" val="15744867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6163063" cy="427038"/>
          </a:xfrm>
        </p:spPr>
        <p:txBody>
          <a:bodyPr/>
          <a:lstStyle/>
          <a:p>
            <a:r>
              <a:rPr lang="en-US" sz="2400" b="1" dirty="0" smtClean="0">
                <a:solidFill>
                  <a:srgbClr val="002060"/>
                </a:solidFill>
              </a:rPr>
              <a:t>Content Providers</a:t>
            </a:r>
            <a:endParaRPr lang="en-US" sz="2400" b="1" dirty="0">
              <a:solidFill>
                <a:srgbClr val="002060"/>
              </a:solidFill>
            </a:endParaRPr>
          </a:p>
        </p:txBody>
      </p:sp>
      <p:sp>
        <p:nvSpPr>
          <p:cNvPr id="3" name="Content Placeholder 2"/>
          <p:cNvSpPr>
            <a:spLocks noGrp="1"/>
          </p:cNvSpPr>
          <p:nvPr>
            <p:ph idx="1"/>
          </p:nvPr>
        </p:nvSpPr>
        <p:spPr>
          <a:xfrm>
            <a:off x="228600" y="1112837"/>
            <a:ext cx="8458200" cy="5592763"/>
          </a:xfrm>
        </p:spPr>
        <p:txBody>
          <a:bodyPr>
            <a:normAutofit/>
          </a:bodyPr>
          <a:lstStyle/>
          <a:p>
            <a:r>
              <a:rPr lang="en-US" sz="2000" dirty="0" smtClean="0"/>
              <a:t>Many of the built in applications have content providers to allow other apps to access </a:t>
            </a:r>
            <a:r>
              <a:rPr lang="en-US" sz="2000" dirty="0" smtClean="0"/>
              <a:t>data</a:t>
            </a:r>
          </a:p>
          <a:p>
            <a:pPr marL="79762" indent="0">
              <a:buNone/>
            </a:pPr>
            <a:endParaRPr lang="en-US" sz="2000" dirty="0" smtClean="0"/>
          </a:p>
          <a:p>
            <a:r>
              <a:rPr lang="en-US" sz="2000" dirty="0" smtClean="0"/>
              <a:t>Examples of built in content providers</a:t>
            </a:r>
            <a:endParaRPr lang="en-US" sz="2000" dirty="0"/>
          </a:p>
          <a:p>
            <a:pPr lvl="1"/>
            <a:r>
              <a:rPr lang="en-US" sz="2000" dirty="0" err="1" smtClean="0"/>
              <a:t>AlarmClock</a:t>
            </a:r>
            <a:endParaRPr lang="en-US" sz="2000" dirty="0" smtClean="0"/>
          </a:p>
          <a:p>
            <a:pPr lvl="1"/>
            <a:r>
              <a:rPr lang="en-US" sz="2000" dirty="0" err="1" smtClean="0"/>
              <a:t>CalendarContract</a:t>
            </a:r>
            <a:r>
              <a:rPr lang="en-US" sz="2000" dirty="0" smtClean="0"/>
              <a:t> (API level 14)</a:t>
            </a:r>
          </a:p>
          <a:p>
            <a:pPr lvl="1"/>
            <a:r>
              <a:rPr lang="en-US" sz="2000" dirty="0" err="1" smtClean="0"/>
              <a:t>CallLog</a:t>
            </a:r>
            <a:r>
              <a:rPr lang="en-US" sz="2000" dirty="0" smtClean="0"/>
              <a:t> (sent and received calls)</a:t>
            </a:r>
          </a:p>
          <a:p>
            <a:pPr lvl="1"/>
            <a:r>
              <a:rPr lang="en-US" sz="2000" dirty="0" err="1" smtClean="0"/>
              <a:t>ContactsContract</a:t>
            </a:r>
            <a:endParaRPr lang="en-US" sz="2000" dirty="0" smtClean="0"/>
          </a:p>
          <a:p>
            <a:pPr lvl="1"/>
            <a:r>
              <a:rPr lang="en-US" sz="2000" dirty="0" err="1" smtClean="0"/>
              <a:t>MediaStore</a:t>
            </a:r>
            <a:r>
              <a:rPr lang="en-US" sz="2000" dirty="0" smtClean="0"/>
              <a:t> (audio / visual data)</a:t>
            </a:r>
          </a:p>
          <a:p>
            <a:pPr lvl="1"/>
            <a:r>
              <a:rPr lang="en-US" sz="2000" dirty="0" err="1" smtClean="0"/>
              <a:t>UserDictionary</a:t>
            </a:r>
            <a:endParaRPr lang="en-US" sz="2000" dirty="0" smtClean="0"/>
          </a:p>
          <a:p>
            <a:pPr lvl="1"/>
            <a:r>
              <a:rPr lang="en-US" sz="2000" dirty="0" err="1" smtClean="0"/>
              <a:t>VoicemailContract</a:t>
            </a:r>
            <a:endParaRPr lang="en-US" sz="2000" dirty="0" smtClean="0"/>
          </a:p>
          <a:p>
            <a:pPr lvl="1"/>
            <a:r>
              <a:rPr lang="en-US" sz="2000" dirty="0" smtClean="0"/>
              <a:t>many, many </a:t>
            </a:r>
            <a:r>
              <a:rPr lang="en-US" sz="2000" dirty="0" smtClean="0"/>
              <a:t>more</a:t>
            </a:r>
          </a:p>
          <a:p>
            <a:pPr marL="404759" lvl="1" indent="0">
              <a:buNone/>
            </a:pPr>
            <a:endParaRPr lang="en-US" sz="2000" dirty="0" smtClean="0"/>
          </a:p>
          <a:p>
            <a:pPr marL="79762" indent="0">
              <a:buNone/>
            </a:pPr>
            <a:r>
              <a:rPr lang="en-US" sz="2000" dirty="0">
                <a:ln>
                  <a:solidFill>
                    <a:srgbClr val="002060"/>
                  </a:solidFill>
                </a:ln>
                <a:hlinkClick r:id="rId3"/>
              </a:rPr>
              <a:t>http://developer.android.com/reference/android/provider/package-summary.html</a:t>
            </a:r>
            <a:endParaRPr lang="en-US" sz="2000" dirty="0" smtClean="0">
              <a:ln>
                <a:solidFill>
                  <a:srgbClr val="002060"/>
                </a:solidFill>
              </a:ln>
            </a:endParaRPr>
          </a:p>
        </p:txBody>
      </p:sp>
    </p:spTree>
    <p:extLst>
      <p:ext uri="{BB962C8B-B14F-4D97-AF65-F5344CB8AC3E}">
        <p14:creationId xmlns:p14="http://schemas.microsoft.com/office/powerpoint/2010/main" val="10556400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6163063" cy="427038"/>
          </a:xfrm>
        </p:spPr>
        <p:txBody>
          <a:bodyPr/>
          <a:lstStyle/>
          <a:p>
            <a:r>
              <a:rPr lang="en-US" sz="2400" b="1" dirty="0" smtClean="0">
                <a:solidFill>
                  <a:srgbClr val="002060"/>
                </a:solidFill>
              </a:rPr>
              <a:t>Content Providers</a:t>
            </a:r>
            <a:endParaRPr lang="en-US" sz="2400" b="1" dirty="0">
              <a:solidFill>
                <a:srgbClr val="002060"/>
              </a:solidFill>
            </a:endParaRPr>
          </a:p>
        </p:txBody>
      </p:sp>
      <p:sp>
        <p:nvSpPr>
          <p:cNvPr id="3" name="Content Placeholder 2"/>
          <p:cNvSpPr>
            <a:spLocks noGrp="1"/>
          </p:cNvSpPr>
          <p:nvPr>
            <p:ph idx="1"/>
          </p:nvPr>
        </p:nvSpPr>
        <p:spPr>
          <a:xfrm>
            <a:off x="261903" y="1143000"/>
            <a:ext cx="8553527" cy="4491038"/>
          </a:xfrm>
        </p:spPr>
        <p:txBody>
          <a:bodyPr/>
          <a:lstStyle/>
          <a:p>
            <a:r>
              <a:rPr lang="en-US" sz="2400" dirty="0" smtClean="0"/>
              <a:t>Provide access to a central data repository</a:t>
            </a:r>
          </a:p>
          <a:p>
            <a:pPr lvl="1"/>
            <a:r>
              <a:rPr lang="en-US" sz="2400" dirty="0" smtClean="0"/>
              <a:t>ability to read and write to centralized </a:t>
            </a:r>
            <a:r>
              <a:rPr lang="en-US" sz="2400" dirty="0" smtClean="0"/>
              <a:t>data</a:t>
            </a:r>
          </a:p>
          <a:p>
            <a:pPr marL="404759" lvl="1" indent="0">
              <a:buNone/>
            </a:pPr>
            <a:endParaRPr lang="en-US" sz="2400" dirty="0" smtClean="0"/>
          </a:p>
          <a:p>
            <a:r>
              <a:rPr lang="en-US" sz="2400" dirty="0" smtClean="0"/>
              <a:t>data presented by Content Provider in the form of a table</a:t>
            </a:r>
          </a:p>
          <a:p>
            <a:pPr lvl="1"/>
            <a:r>
              <a:rPr lang="en-US" sz="2400" dirty="0" smtClean="0"/>
              <a:t>like table from relational database</a:t>
            </a:r>
          </a:p>
          <a:p>
            <a:pPr marL="79762" indent="0">
              <a:buNone/>
            </a:pPr>
            <a:endParaRPr lang="en-US" sz="2400" dirty="0" smtClean="0"/>
          </a:p>
          <a:p>
            <a:r>
              <a:rPr lang="en-US" sz="2400" dirty="0" smtClean="0"/>
              <a:t>Each </a:t>
            </a:r>
            <a:r>
              <a:rPr lang="en-US" sz="2400" dirty="0" smtClean="0"/>
              <a:t>row in data table one "piece" of data in repository</a:t>
            </a:r>
            <a:endParaRPr lang="en-US" sz="2400" dirty="0"/>
          </a:p>
        </p:txBody>
      </p:sp>
    </p:spTree>
    <p:extLst>
      <p:ext uri="{BB962C8B-B14F-4D97-AF65-F5344CB8AC3E}">
        <p14:creationId xmlns:p14="http://schemas.microsoft.com/office/powerpoint/2010/main" val="748515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Android Runtime – </a:t>
            </a:r>
            <a:r>
              <a:rPr lang="en-US" altLang="en-US" sz="2800" b="1" dirty="0" err="1" smtClean="0">
                <a:solidFill>
                  <a:srgbClr val="002060"/>
                </a:solidFill>
                <a:effectLst>
                  <a:outerShdw blurRad="38100" dist="38100" dir="2700000" algn="tl">
                    <a:srgbClr val="C0C0C0"/>
                  </a:outerShdw>
                </a:effectLst>
              </a:rPr>
              <a:t>Dalvik</a:t>
            </a:r>
            <a:r>
              <a:rPr lang="en-US" altLang="en-US" sz="2800" b="1" dirty="0" smtClean="0">
                <a:solidFill>
                  <a:srgbClr val="002060"/>
                </a:solidFill>
                <a:effectLst>
                  <a:outerShdw blurRad="38100" dist="38100" dir="2700000" algn="tl">
                    <a:srgbClr val="C0C0C0"/>
                  </a:outerShdw>
                </a:effectLst>
              </a:rPr>
              <a:t> VM</a:t>
            </a:r>
            <a:endParaRPr lang="en-US" altLang="en-US" sz="2800" b="1" dirty="0">
              <a:solidFill>
                <a:srgbClr val="002060"/>
              </a:solidFill>
              <a:effectLst>
                <a:outerShdw blurRad="38100" dist="38100" dir="2700000" algn="tl">
                  <a:srgbClr val="C0C0C0"/>
                </a:outerShdw>
              </a:effectLst>
            </a:endParaRPr>
          </a:p>
        </p:txBody>
      </p:sp>
      <p:sp>
        <p:nvSpPr>
          <p:cNvPr id="10" name="Content Placeholder 2"/>
          <p:cNvSpPr>
            <a:spLocks noGrp="1"/>
          </p:cNvSpPr>
          <p:nvPr>
            <p:ph idx="1"/>
            <p:custDataLst>
              <p:tags r:id="rId1"/>
            </p:custDataLst>
          </p:nvPr>
        </p:nvSpPr>
        <p:spPr>
          <a:xfrm>
            <a:off x="249508" y="1600200"/>
            <a:ext cx="8437292" cy="4525963"/>
          </a:xfrm>
        </p:spPr>
        <p:txBody>
          <a:bodyPr>
            <a:normAutofit/>
          </a:bodyPr>
          <a:lstStyle/>
          <a:p>
            <a:r>
              <a:rPr lang="en-US" sz="2000" dirty="0" smtClean="0"/>
              <a:t>Subset of Java developed by </a:t>
            </a:r>
            <a:r>
              <a:rPr lang="en-US" sz="2000" dirty="0" smtClean="0"/>
              <a:t>Google</a:t>
            </a:r>
          </a:p>
          <a:p>
            <a:endParaRPr lang="en-US" sz="2000" dirty="0" smtClean="0"/>
          </a:p>
          <a:p>
            <a:r>
              <a:rPr lang="en-US" sz="2000" dirty="0" smtClean="0"/>
              <a:t>Optimized for mobile devices (better memory management, battery utilization, etc.)</a:t>
            </a:r>
          </a:p>
          <a:p>
            <a:endParaRPr lang="en-US" sz="2000" dirty="0" smtClean="0"/>
          </a:p>
          <a:p>
            <a:r>
              <a:rPr lang="en-US" sz="2000" dirty="0" err="1" smtClean="0"/>
              <a:t>Dalvik</a:t>
            </a:r>
            <a:r>
              <a:rPr lang="en-US" sz="2000" dirty="0" smtClean="0"/>
              <a:t> </a:t>
            </a:r>
            <a:r>
              <a:rPr lang="en-US" sz="2000" dirty="0" smtClean="0"/>
              <a:t>runs .</a:t>
            </a:r>
            <a:r>
              <a:rPr lang="en-US" sz="2000" dirty="0" err="1" smtClean="0"/>
              <a:t>dex</a:t>
            </a:r>
            <a:r>
              <a:rPr lang="en-US" sz="2000" dirty="0" smtClean="0"/>
              <a:t> files that are compiled from .class files</a:t>
            </a:r>
          </a:p>
          <a:p>
            <a:endParaRPr lang="en-US" sz="2000" dirty="0" smtClean="0"/>
          </a:p>
          <a:p>
            <a:r>
              <a:rPr lang="en-US" sz="2000" dirty="0" smtClean="0"/>
              <a:t>Introduces </a:t>
            </a:r>
            <a:r>
              <a:rPr lang="en-US" sz="2000" dirty="0" smtClean="0"/>
              <a:t>new libraries</a:t>
            </a:r>
          </a:p>
          <a:p>
            <a:endParaRPr lang="en-US" sz="2000" dirty="0" smtClean="0"/>
          </a:p>
          <a:p>
            <a:r>
              <a:rPr lang="en-US" sz="2000" dirty="0" smtClean="0"/>
              <a:t>Does </a:t>
            </a:r>
            <a:r>
              <a:rPr lang="en-US" sz="2000" dirty="0" smtClean="0"/>
              <a:t>not support some Java libraries like AWT, </a:t>
            </a:r>
            <a:r>
              <a:rPr lang="en-US" sz="2000" dirty="0" smtClean="0"/>
              <a:t>Swing</a:t>
            </a:r>
          </a:p>
          <a:p>
            <a:pPr marL="79762" indent="0">
              <a:buNone/>
            </a:pPr>
            <a:endParaRPr lang="en-US" sz="2000" dirty="0" smtClean="0"/>
          </a:p>
          <a:p>
            <a:pPr marL="79762" indent="0">
              <a:buNone/>
            </a:pPr>
            <a:r>
              <a:rPr lang="en-US" sz="2000" dirty="0" smtClean="0">
                <a:ln>
                  <a:solidFill>
                    <a:schemeClr val="accent6">
                      <a:shade val="50000"/>
                    </a:schemeClr>
                  </a:solidFill>
                </a:ln>
                <a:hlinkClick r:id="rId3"/>
              </a:rPr>
              <a:t>http://developer.android.com/reference/packages.html</a:t>
            </a:r>
            <a:endParaRPr lang="en-US" sz="2000" dirty="0" smtClean="0">
              <a:ln>
                <a:solidFill>
                  <a:schemeClr val="accent6">
                    <a:shade val="50000"/>
                  </a:schemeClr>
                </a:solidFill>
              </a:ln>
            </a:endParaRPr>
          </a:p>
          <a:p>
            <a:pPr lvl="1"/>
            <a:endParaRPr lang="en-US" sz="2800" dirty="0" smtClean="0"/>
          </a:p>
          <a:p>
            <a:endParaRPr lang="en-US" sz="3200" dirty="0"/>
          </a:p>
        </p:txBody>
      </p:sp>
    </p:spTree>
    <p:extLst>
      <p:ext uri="{BB962C8B-B14F-4D97-AF65-F5344CB8AC3E}">
        <p14:creationId xmlns:p14="http://schemas.microsoft.com/office/powerpoint/2010/main" val="9280568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628649"/>
            <a:ext cx="6163063" cy="427038"/>
          </a:xfrm>
        </p:spPr>
        <p:txBody>
          <a:bodyPr/>
          <a:lstStyle/>
          <a:p>
            <a:r>
              <a:rPr lang="en-US" sz="2400" b="1" dirty="0" smtClean="0">
                <a:solidFill>
                  <a:srgbClr val="002060"/>
                </a:solidFill>
              </a:rPr>
              <a:t>Accessing Data</a:t>
            </a:r>
            <a:endParaRPr lang="en-US" sz="2400" b="1" dirty="0">
              <a:solidFill>
                <a:srgbClr val="002060"/>
              </a:solidFill>
            </a:endParaRPr>
          </a:p>
        </p:txBody>
      </p:sp>
      <p:sp>
        <p:nvSpPr>
          <p:cNvPr id="3" name="Content Placeholder 2"/>
          <p:cNvSpPr>
            <a:spLocks noGrp="1"/>
          </p:cNvSpPr>
          <p:nvPr>
            <p:ph idx="1"/>
          </p:nvPr>
        </p:nvSpPr>
        <p:spPr>
          <a:xfrm>
            <a:off x="304800" y="1112837"/>
            <a:ext cx="8686800" cy="5211763"/>
          </a:xfrm>
        </p:spPr>
        <p:txBody>
          <a:bodyPr>
            <a:normAutofit/>
          </a:bodyPr>
          <a:lstStyle/>
          <a:p>
            <a:r>
              <a:rPr lang="en-US" sz="2000" dirty="0" smtClean="0"/>
              <a:t>Use a </a:t>
            </a:r>
            <a:r>
              <a:rPr lang="en-US" sz="2000" dirty="0" err="1" smtClean="0"/>
              <a:t>ContentResolver</a:t>
            </a:r>
            <a:r>
              <a:rPr lang="en-US" sz="2000" dirty="0" smtClean="0"/>
              <a:t> client object in your </a:t>
            </a:r>
            <a:r>
              <a:rPr lang="en-US" sz="2000" dirty="0" smtClean="0"/>
              <a:t>app</a:t>
            </a:r>
          </a:p>
          <a:p>
            <a:pPr marL="79762" indent="0">
              <a:buNone/>
            </a:pPr>
            <a:endParaRPr lang="en-US" sz="2000" dirty="0" smtClean="0"/>
          </a:p>
          <a:p>
            <a:r>
              <a:rPr lang="en-US" sz="2000" dirty="0" err="1" smtClean="0"/>
              <a:t>ContentResolver</a:t>
            </a:r>
            <a:r>
              <a:rPr lang="en-US" sz="2000" dirty="0" smtClean="0"/>
              <a:t> communicates with </a:t>
            </a:r>
            <a:r>
              <a:rPr lang="en-US" sz="2000" dirty="0" err="1" smtClean="0"/>
              <a:t>ContentProvider</a:t>
            </a:r>
            <a:endParaRPr lang="en-US" sz="2000" dirty="0" smtClean="0"/>
          </a:p>
          <a:p>
            <a:pPr lvl="1"/>
            <a:r>
              <a:rPr lang="en-US" sz="2000" dirty="0" smtClean="0"/>
              <a:t>provides "CRUD" functionality, </a:t>
            </a:r>
            <a:r>
              <a:rPr lang="en-US" sz="2000" b="1" dirty="0" smtClean="0"/>
              <a:t>C</a:t>
            </a:r>
            <a:r>
              <a:rPr lang="en-US" sz="2000" dirty="0" smtClean="0"/>
              <a:t>reate, </a:t>
            </a:r>
            <a:r>
              <a:rPr lang="en-US" sz="2000" b="1" dirty="0" smtClean="0"/>
              <a:t>R</a:t>
            </a:r>
            <a:r>
              <a:rPr lang="en-US" sz="2000" dirty="0" smtClean="0"/>
              <a:t>etrieve, </a:t>
            </a:r>
            <a:r>
              <a:rPr lang="en-US" sz="2000" b="1" dirty="0" smtClean="0"/>
              <a:t>U</a:t>
            </a:r>
            <a:r>
              <a:rPr lang="en-US" sz="2000" dirty="0" smtClean="0"/>
              <a:t>pdate, </a:t>
            </a:r>
            <a:r>
              <a:rPr lang="en-US" sz="2000" b="1" dirty="0" smtClean="0"/>
              <a:t>D</a:t>
            </a:r>
            <a:r>
              <a:rPr lang="en-US" sz="2000" dirty="0" smtClean="0"/>
              <a:t>elete</a:t>
            </a:r>
          </a:p>
          <a:p>
            <a:pPr marL="79762" indent="0">
              <a:buNone/>
            </a:pPr>
            <a:endParaRPr lang="en-US" sz="2000" dirty="0" smtClean="0"/>
          </a:p>
          <a:p>
            <a:r>
              <a:rPr lang="en-US" sz="2000" dirty="0" smtClean="0"/>
              <a:t>matching </a:t>
            </a:r>
            <a:r>
              <a:rPr lang="en-US" sz="2000" dirty="0" smtClean="0"/>
              <a:t>methods in Content Resolver / Content Provider</a:t>
            </a:r>
          </a:p>
          <a:p>
            <a:pPr marL="79762" indent="0">
              <a:buNone/>
            </a:pPr>
            <a:endParaRPr lang="en-US" sz="2000" dirty="0" smtClean="0"/>
          </a:p>
          <a:p>
            <a:r>
              <a:rPr lang="en-US" sz="2000" dirty="0" smtClean="0"/>
              <a:t>example</a:t>
            </a:r>
            <a:r>
              <a:rPr lang="en-US" sz="2000" dirty="0" smtClean="0"/>
              <a:t>: query() method</a:t>
            </a:r>
          </a:p>
          <a:p>
            <a:pPr marL="79762" indent="0">
              <a:buNone/>
            </a:pPr>
            <a:endParaRPr lang="en-US" sz="2000" dirty="0" smtClean="0"/>
          </a:p>
          <a:p>
            <a:r>
              <a:rPr lang="en-US" sz="2000" dirty="0" smtClean="0"/>
              <a:t>Create </a:t>
            </a:r>
            <a:r>
              <a:rPr lang="en-US" sz="2000" dirty="0" smtClean="0"/>
              <a:t>a cursor via content resolver to move through rows of table</a:t>
            </a:r>
          </a:p>
          <a:p>
            <a:endParaRPr lang="en-US" sz="2400" dirty="0"/>
          </a:p>
        </p:txBody>
      </p:sp>
    </p:spTree>
    <p:extLst>
      <p:ext uri="{BB962C8B-B14F-4D97-AF65-F5344CB8AC3E}">
        <p14:creationId xmlns:p14="http://schemas.microsoft.com/office/powerpoint/2010/main" val="4604679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13" y="582611"/>
            <a:ext cx="6163063" cy="427038"/>
          </a:xfrm>
        </p:spPr>
        <p:txBody>
          <a:bodyPr/>
          <a:lstStyle/>
          <a:p>
            <a:r>
              <a:rPr lang="en-US" sz="2400" b="1" dirty="0" smtClean="0">
                <a:solidFill>
                  <a:srgbClr val="002060"/>
                </a:solidFill>
              </a:rPr>
              <a:t>Query</a:t>
            </a:r>
            <a:endParaRPr lang="en-US" sz="2400" b="1" dirty="0">
              <a:solidFill>
                <a:srgbClr val="002060"/>
              </a:solidFill>
            </a:endParaRPr>
          </a:p>
        </p:txBody>
      </p:sp>
      <p:sp>
        <p:nvSpPr>
          <p:cNvPr id="3" name="Content Placeholder 2"/>
          <p:cNvSpPr>
            <a:spLocks noGrp="1"/>
          </p:cNvSpPr>
          <p:nvPr>
            <p:ph idx="1"/>
          </p:nvPr>
        </p:nvSpPr>
        <p:spPr>
          <a:xfrm>
            <a:off x="298813" y="1035049"/>
            <a:ext cx="8534400" cy="5516563"/>
          </a:xfrm>
        </p:spPr>
        <p:txBody>
          <a:bodyPr>
            <a:normAutofit/>
          </a:bodyPr>
          <a:lstStyle/>
          <a:p>
            <a:r>
              <a:rPr lang="en-US" sz="2400" dirty="0" smtClean="0"/>
              <a:t>5 parameters</a:t>
            </a:r>
          </a:p>
          <a:p>
            <a:r>
              <a:rPr lang="en-US" sz="2400" dirty="0" err="1" smtClean="0"/>
              <a:t>uri</a:t>
            </a:r>
            <a:r>
              <a:rPr lang="en-US" sz="2400" dirty="0" smtClean="0"/>
              <a:t> for content, URI</a:t>
            </a:r>
          </a:p>
          <a:p>
            <a:pPr lvl="1"/>
            <a:r>
              <a:rPr lang="en-US" sz="2400" dirty="0" smtClean="0"/>
              <a:t>look at class documentation, generally a constant</a:t>
            </a:r>
          </a:p>
          <a:p>
            <a:r>
              <a:rPr lang="en-US" sz="2400" dirty="0" smtClean="0"/>
              <a:t>projection, String[]</a:t>
            </a:r>
          </a:p>
          <a:p>
            <a:pPr lvl="1"/>
            <a:r>
              <a:rPr lang="en-US" sz="2400" dirty="0" smtClean="0"/>
              <a:t>what columns to get from the table, null = all, inefficient</a:t>
            </a:r>
          </a:p>
          <a:p>
            <a:r>
              <a:rPr lang="en-US" sz="2400" dirty="0" smtClean="0"/>
              <a:t>selection clause, String</a:t>
            </a:r>
          </a:p>
          <a:p>
            <a:pPr lvl="1"/>
            <a:r>
              <a:rPr lang="en-US" sz="2400" dirty="0" smtClean="0"/>
              <a:t>filter, what rows to include, a SQL WHERE clause</a:t>
            </a:r>
          </a:p>
          <a:p>
            <a:r>
              <a:rPr lang="en-US" sz="2400" dirty="0" smtClean="0"/>
              <a:t>selection </a:t>
            </a:r>
            <a:r>
              <a:rPr lang="en-US" sz="2400" dirty="0" err="1" smtClean="0"/>
              <a:t>args</a:t>
            </a:r>
            <a:r>
              <a:rPr lang="en-US" sz="2400" dirty="0" smtClean="0"/>
              <a:t>, String[]</a:t>
            </a:r>
          </a:p>
          <a:p>
            <a:pPr lvl="1"/>
            <a:r>
              <a:rPr lang="en-US" sz="2400" dirty="0" smtClean="0"/>
              <a:t>replace ?'s in selection with these</a:t>
            </a:r>
          </a:p>
          <a:p>
            <a:r>
              <a:rPr lang="en-US" sz="2400" dirty="0" err="1" smtClean="0"/>
              <a:t>sortOrder</a:t>
            </a:r>
            <a:r>
              <a:rPr lang="en-US" sz="2400" dirty="0" smtClean="0"/>
              <a:t>, String</a:t>
            </a:r>
          </a:p>
          <a:p>
            <a:pPr lvl="1"/>
            <a:r>
              <a:rPr lang="en-US" sz="2400" dirty="0" smtClean="0"/>
              <a:t>how to order the rows</a:t>
            </a:r>
          </a:p>
          <a:p>
            <a:endParaRPr lang="en-US" sz="2400" dirty="0" smtClean="0"/>
          </a:p>
          <a:p>
            <a:pPr lvl="1"/>
            <a:endParaRPr lang="en-US" sz="2400" dirty="0"/>
          </a:p>
        </p:txBody>
      </p:sp>
    </p:spTree>
    <p:extLst>
      <p:ext uri="{BB962C8B-B14F-4D97-AF65-F5344CB8AC3E}">
        <p14:creationId xmlns:p14="http://schemas.microsoft.com/office/powerpoint/2010/main" val="17428117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6163063" cy="427038"/>
          </a:xfrm>
        </p:spPr>
        <p:txBody>
          <a:bodyPr/>
          <a:lstStyle/>
          <a:p>
            <a:r>
              <a:rPr lang="en-US" sz="2400" b="1" dirty="0" smtClean="0">
                <a:solidFill>
                  <a:srgbClr val="002060"/>
                </a:solidFill>
              </a:rPr>
              <a:t>Cursor</a:t>
            </a:r>
            <a:endParaRPr lang="en-US" sz="2400" b="1" dirty="0">
              <a:solidFill>
                <a:srgbClr val="002060"/>
              </a:solidFill>
            </a:endParaRPr>
          </a:p>
        </p:txBody>
      </p:sp>
      <p:sp>
        <p:nvSpPr>
          <p:cNvPr id="3" name="Content Placeholder 2"/>
          <p:cNvSpPr>
            <a:spLocks noGrp="1"/>
          </p:cNvSpPr>
          <p:nvPr>
            <p:ph idx="1"/>
          </p:nvPr>
        </p:nvSpPr>
        <p:spPr>
          <a:xfrm>
            <a:off x="261903" y="1219200"/>
            <a:ext cx="8553527" cy="5145088"/>
          </a:xfrm>
        </p:spPr>
        <p:txBody>
          <a:bodyPr/>
          <a:lstStyle/>
          <a:p>
            <a:r>
              <a:rPr lang="en-US" sz="2000" dirty="0" smtClean="0"/>
              <a:t>The </a:t>
            </a:r>
            <a:r>
              <a:rPr lang="en-US" sz="2000" dirty="0" err="1" smtClean="0"/>
              <a:t>ContentResolver</a:t>
            </a:r>
            <a:r>
              <a:rPr lang="en-US" sz="2000" dirty="0" smtClean="0"/>
              <a:t> query method creates and returns a </a:t>
            </a:r>
            <a:r>
              <a:rPr lang="en-US" sz="2000" dirty="0" smtClean="0"/>
              <a:t>Cursor</a:t>
            </a:r>
          </a:p>
          <a:p>
            <a:pPr marL="79762" indent="0">
              <a:buNone/>
            </a:pPr>
            <a:endParaRPr lang="en-US" sz="2000" dirty="0" smtClean="0"/>
          </a:p>
          <a:p>
            <a:r>
              <a:rPr lang="en-US" sz="2000" dirty="0" smtClean="0"/>
              <a:t>Similar to a Database Cursor</a:t>
            </a:r>
          </a:p>
          <a:p>
            <a:pPr lvl="1"/>
            <a:r>
              <a:rPr lang="en-US" sz="2000" dirty="0" smtClean="0"/>
              <a:t>similar to Scanner or Iterator</a:t>
            </a:r>
          </a:p>
          <a:p>
            <a:pPr marL="79762" indent="0">
              <a:buNone/>
            </a:pPr>
            <a:endParaRPr lang="en-US" sz="2000" dirty="0" smtClean="0"/>
          </a:p>
          <a:p>
            <a:r>
              <a:rPr lang="en-US" sz="2000" dirty="0" smtClean="0"/>
              <a:t>Move </a:t>
            </a:r>
            <a:r>
              <a:rPr lang="en-US" sz="2000" dirty="0" smtClean="0"/>
              <a:t>through the data (rows) one element at a time</a:t>
            </a:r>
          </a:p>
          <a:p>
            <a:pPr marL="79762" indent="0">
              <a:buNone/>
            </a:pPr>
            <a:endParaRPr lang="en-US" sz="2000" dirty="0" smtClean="0"/>
          </a:p>
          <a:p>
            <a:r>
              <a:rPr lang="en-US" sz="2000" dirty="0" smtClean="0"/>
              <a:t>Process </a:t>
            </a:r>
            <a:r>
              <a:rPr lang="en-US" sz="2000" dirty="0" smtClean="0"/>
              <a:t>data with loop or bind cursor to a </a:t>
            </a:r>
            <a:r>
              <a:rPr lang="en-US" sz="2000" dirty="0" err="1" smtClean="0"/>
              <a:t>ListView</a:t>
            </a:r>
            <a:r>
              <a:rPr lang="en-US" sz="2000" dirty="0" smtClean="0"/>
              <a:t> with an Adapter</a:t>
            </a:r>
            <a:endParaRPr lang="en-US" sz="2000" dirty="0"/>
          </a:p>
        </p:txBody>
      </p:sp>
    </p:spTree>
    <p:extLst>
      <p:ext uri="{BB962C8B-B14F-4D97-AF65-F5344CB8AC3E}">
        <p14:creationId xmlns:p14="http://schemas.microsoft.com/office/powerpoint/2010/main" val="10691423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6163063" cy="427038"/>
          </a:xfrm>
        </p:spPr>
        <p:txBody>
          <a:bodyPr/>
          <a:lstStyle/>
          <a:p>
            <a:r>
              <a:rPr lang="en-US" sz="2400" b="1" dirty="0" smtClean="0">
                <a:solidFill>
                  <a:srgbClr val="002060"/>
                </a:solidFill>
              </a:rPr>
              <a:t>Using Selection Criteria</a:t>
            </a:r>
            <a:endParaRPr lang="en-US" sz="2400" b="1" dirty="0">
              <a:solidFill>
                <a:srgbClr val="002060"/>
              </a:solidFill>
            </a:endParaRPr>
          </a:p>
        </p:txBody>
      </p:sp>
      <p:sp>
        <p:nvSpPr>
          <p:cNvPr id="3" name="Content Placeholder 2"/>
          <p:cNvSpPr>
            <a:spLocks noGrp="1"/>
          </p:cNvSpPr>
          <p:nvPr>
            <p:ph idx="1"/>
          </p:nvPr>
        </p:nvSpPr>
        <p:spPr>
          <a:xfrm>
            <a:off x="261903" y="1371600"/>
            <a:ext cx="8553527" cy="4491038"/>
          </a:xfrm>
        </p:spPr>
        <p:txBody>
          <a:bodyPr>
            <a:normAutofit/>
          </a:bodyPr>
          <a:lstStyle/>
          <a:p>
            <a:r>
              <a:rPr lang="en-US" sz="2000" dirty="0" smtClean="0"/>
              <a:t>Example gets rows in </a:t>
            </a:r>
            <a:r>
              <a:rPr lang="en-US" sz="2000" dirty="0" smtClean="0"/>
              <a:t>table</a:t>
            </a:r>
          </a:p>
          <a:p>
            <a:pPr marL="79762" indent="0">
              <a:buNone/>
            </a:pPr>
            <a:endParaRPr lang="en-US" sz="2000" dirty="0" smtClean="0"/>
          </a:p>
          <a:p>
            <a:r>
              <a:rPr lang="en-US" sz="2000" dirty="0" smtClean="0"/>
              <a:t>the selection criteria and selection </a:t>
            </a:r>
            <a:r>
              <a:rPr lang="en-US" sz="2000" dirty="0" err="1" smtClean="0"/>
              <a:t>args</a:t>
            </a:r>
            <a:r>
              <a:rPr lang="en-US" sz="2000" dirty="0" smtClean="0"/>
              <a:t> allow picking only certain rows</a:t>
            </a:r>
          </a:p>
          <a:p>
            <a:endParaRPr lang="en-US" sz="2000" dirty="0" smtClean="0"/>
          </a:p>
          <a:p>
            <a:r>
              <a:rPr lang="en-US" sz="2000" dirty="0" smtClean="0"/>
              <a:t>essentially </a:t>
            </a:r>
            <a:r>
              <a:rPr lang="en-US" sz="2000" dirty="0" smtClean="0"/>
              <a:t>an SQL WHERE clause</a:t>
            </a:r>
          </a:p>
          <a:p>
            <a:pPr lvl="1"/>
            <a:r>
              <a:rPr lang="en-US" sz="2000" dirty="0">
                <a:hlinkClick r:id="rId3"/>
              </a:rPr>
              <a:t>http://</a:t>
            </a:r>
            <a:r>
              <a:rPr lang="en-US" sz="2000" dirty="0" smtClean="0">
                <a:hlinkClick r:id="rId3"/>
              </a:rPr>
              <a:t>www.w3schools.com/sql/sql_where.asp</a:t>
            </a:r>
            <a:endParaRPr lang="en-US" sz="2000" dirty="0" smtClean="0"/>
          </a:p>
          <a:p>
            <a:endParaRPr lang="en-US" sz="2000" dirty="0" smtClean="0"/>
          </a:p>
          <a:p>
            <a:r>
              <a:rPr lang="en-US" sz="2000" dirty="0" smtClean="0"/>
              <a:t>specify </a:t>
            </a:r>
            <a:r>
              <a:rPr lang="en-US" sz="2000" dirty="0" smtClean="0"/>
              <a:t>a criteria that must be met</a:t>
            </a:r>
          </a:p>
          <a:p>
            <a:endParaRPr lang="en-US" sz="2000" dirty="0" smtClean="0"/>
          </a:p>
          <a:p>
            <a:r>
              <a:rPr lang="en-US" sz="2000" dirty="0" smtClean="0"/>
              <a:t>? </a:t>
            </a:r>
            <a:r>
              <a:rPr lang="en-US" sz="2000" dirty="0" smtClean="0"/>
              <a:t>is value filled in with </a:t>
            </a:r>
            <a:r>
              <a:rPr lang="en-US" sz="2000" dirty="0" err="1" smtClean="0"/>
              <a:t>selectionArgs</a:t>
            </a:r>
            <a:endParaRPr lang="en-US" sz="2000" dirty="0" smtClean="0"/>
          </a:p>
          <a:p>
            <a:pPr lvl="1"/>
            <a:r>
              <a:rPr lang="en-US" sz="2000" dirty="0" smtClean="0"/>
              <a:t>multiple criteria possible, AND, OR, NOT</a:t>
            </a:r>
            <a:endParaRPr lang="en-US" sz="2000" dirty="0"/>
          </a:p>
        </p:txBody>
      </p:sp>
    </p:spTree>
    <p:extLst>
      <p:ext uri="{BB962C8B-B14F-4D97-AF65-F5344CB8AC3E}">
        <p14:creationId xmlns:p14="http://schemas.microsoft.com/office/powerpoint/2010/main" val="339762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30237"/>
            <a:ext cx="6163063" cy="427038"/>
          </a:xfrm>
        </p:spPr>
        <p:txBody>
          <a:bodyPr/>
          <a:lstStyle/>
          <a:p>
            <a:r>
              <a:rPr lang="en-US" sz="2400" b="1" dirty="0" smtClean="0">
                <a:solidFill>
                  <a:srgbClr val="002060"/>
                </a:solidFill>
              </a:rPr>
              <a:t>Permissions</a:t>
            </a:r>
            <a:endParaRPr lang="en-US" sz="2400" b="1" dirty="0">
              <a:solidFill>
                <a:srgbClr val="002060"/>
              </a:solidFill>
            </a:endParaRPr>
          </a:p>
        </p:txBody>
      </p:sp>
      <p:sp>
        <p:nvSpPr>
          <p:cNvPr id="3" name="Content Placeholder 2"/>
          <p:cNvSpPr>
            <a:spLocks noGrp="1"/>
          </p:cNvSpPr>
          <p:nvPr>
            <p:ph idx="1"/>
          </p:nvPr>
        </p:nvSpPr>
        <p:spPr>
          <a:xfrm>
            <a:off x="249203" y="1259681"/>
            <a:ext cx="8553527" cy="4904908"/>
          </a:xfrm>
        </p:spPr>
        <p:txBody>
          <a:bodyPr/>
          <a:lstStyle/>
          <a:p>
            <a:r>
              <a:rPr lang="en-US" sz="2000" dirty="0" smtClean="0"/>
              <a:t>Using certain content providers require an application request permission</a:t>
            </a:r>
          </a:p>
          <a:p>
            <a:pPr lvl="1"/>
            <a:r>
              <a:rPr lang="en-US" sz="2000" dirty="0" smtClean="0"/>
              <a:t>so user aware what content the application will access and possibly modify</a:t>
            </a:r>
          </a:p>
          <a:p>
            <a:pPr lvl="1"/>
            <a:endParaRPr lang="en-US" sz="2400"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578" y="2819400"/>
            <a:ext cx="8400222" cy="101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799" y="4038600"/>
            <a:ext cx="8229600" cy="1059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09826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85800"/>
            <a:ext cx="6163063" cy="427038"/>
          </a:xfrm>
        </p:spPr>
        <p:txBody>
          <a:bodyPr/>
          <a:lstStyle/>
          <a:p>
            <a:r>
              <a:rPr lang="en-US" sz="2400" b="1" dirty="0" smtClean="0">
                <a:solidFill>
                  <a:srgbClr val="002060"/>
                </a:solidFill>
              </a:rPr>
              <a:t>Contracts</a:t>
            </a:r>
            <a:endParaRPr lang="en-US" sz="2400" b="1" dirty="0">
              <a:solidFill>
                <a:srgbClr val="002060"/>
              </a:solidFill>
            </a:endParaRPr>
          </a:p>
        </p:txBody>
      </p:sp>
      <p:sp>
        <p:nvSpPr>
          <p:cNvPr id="3" name="Content Placeholder 2"/>
          <p:cNvSpPr>
            <a:spLocks noGrp="1"/>
          </p:cNvSpPr>
          <p:nvPr>
            <p:ph idx="1"/>
          </p:nvPr>
        </p:nvSpPr>
        <p:spPr>
          <a:xfrm>
            <a:off x="261903" y="1112838"/>
            <a:ext cx="8553527" cy="5251450"/>
          </a:xfrm>
        </p:spPr>
        <p:txBody>
          <a:bodyPr/>
          <a:lstStyle/>
          <a:p>
            <a:pPr marL="79762" indent="0">
              <a:buNone/>
            </a:pPr>
            <a:endParaRPr lang="en-US" sz="2000" dirty="0" smtClean="0"/>
          </a:p>
          <a:p>
            <a:r>
              <a:rPr lang="en-US" sz="2000" dirty="0" smtClean="0"/>
              <a:t>Some </a:t>
            </a:r>
            <a:r>
              <a:rPr lang="en-US" sz="2000" dirty="0" smtClean="0"/>
              <a:t>apps that have content providers provide </a:t>
            </a:r>
            <a:r>
              <a:rPr lang="en-US" sz="2000" i="1" dirty="0" smtClean="0"/>
              <a:t>Contract classes</a:t>
            </a:r>
          </a:p>
          <a:p>
            <a:pPr marL="79762" indent="0">
              <a:buNone/>
            </a:pPr>
            <a:endParaRPr lang="en-US" sz="2000" i="1" dirty="0" smtClean="0"/>
          </a:p>
          <a:p>
            <a:pPr marL="79762" indent="0">
              <a:buNone/>
            </a:pPr>
            <a:endParaRPr lang="en-US" sz="2000" i="1" dirty="0" smtClean="0"/>
          </a:p>
          <a:p>
            <a:r>
              <a:rPr lang="en-US" sz="2000" dirty="0" smtClean="0"/>
              <a:t>"help work with Content provider Uris, column names, intent actions, and other features of the content provider”</a:t>
            </a:r>
          </a:p>
          <a:p>
            <a:pPr marL="79762" indent="0">
              <a:buNone/>
            </a:pPr>
            <a:endParaRPr lang="en-US" sz="2000" dirty="0" smtClean="0">
              <a:solidFill>
                <a:srgbClr val="FFC000"/>
              </a:solidFill>
            </a:endParaRPr>
          </a:p>
          <a:p>
            <a:pPr marL="79762" indent="0">
              <a:buNone/>
            </a:pPr>
            <a:endParaRPr lang="en-US" sz="2000" dirty="0" smtClean="0">
              <a:solidFill>
                <a:srgbClr val="FFC000"/>
              </a:solidFill>
            </a:endParaRPr>
          </a:p>
          <a:p>
            <a:r>
              <a:rPr lang="en-US" sz="2000" dirty="0" smtClean="0"/>
              <a:t>Adds a layer of abstraction and encapsulation</a:t>
            </a:r>
            <a:endParaRPr lang="en-US" sz="2000" dirty="0"/>
          </a:p>
        </p:txBody>
      </p:sp>
    </p:spTree>
    <p:extLst>
      <p:ext uri="{BB962C8B-B14F-4D97-AF65-F5344CB8AC3E}">
        <p14:creationId xmlns:p14="http://schemas.microsoft.com/office/powerpoint/2010/main" val="10223349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Lab8 – Content Providers</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22028261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8043897" cy="427038"/>
          </a:xfrm>
        </p:spPr>
        <p:txBody>
          <a:bodyPr/>
          <a:lstStyle/>
          <a:p>
            <a:r>
              <a:rPr lang="en-US" sz="2400" b="1" dirty="0">
                <a:solidFill>
                  <a:srgbClr val="002060"/>
                </a:solidFill>
                <a:effectLst>
                  <a:outerShdw blurRad="38100" dist="38100" dir="2700000" algn="tl">
                    <a:srgbClr val="C0C0C0"/>
                  </a:outerShdw>
                </a:effectLst>
                <a:latin typeface="Arial" charset="0"/>
                <a:ea typeface="Arial" charset="0"/>
                <a:cs typeface="Arial" charset="0"/>
                <a:sym typeface="Wingdings"/>
              </a:rPr>
              <a:t>Create a New Project </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Lab8 (Similar To Lab7) Update </a:t>
            </a:r>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activity_main.xml</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to build the screen layout</a:t>
            </a:r>
            <a:endParaRPr lang="en-US" dirty="0"/>
          </a:p>
        </p:txBody>
      </p:sp>
      <p:sp>
        <p:nvSpPr>
          <p:cNvPr id="3" name="Content Placeholder 2"/>
          <p:cNvSpPr>
            <a:spLocks noGrp="1"/>
          </p:cNvSpPr>
          <p:nvPr>
            <p:ph idx="1"/>
          </p:nvPr>
        </p:nvSpPr>
        <p:spPr>
          <a:xfrm>
            <a:off x="261903" y="1371600"/>
            <a:ext cx="8553527" cy="5486400"/>
          </a:xfrm>
        </p:spPr>
        <p:txBody>
          <a:bodyPr/>
          <a:lstStyle/>
          <a:p>
            <a:r>
              <a:rPr lang="en-US" sz="1600" dirty="0" smtClean="0"/>
              <a:t>Copy the code from </a:t>
            </a:r>
            <a:r>
              <a:rPr lang="en-US" sz="1600" dirty="0">
                <a:sym typeface="Wingdings"/>
              </a:rPr>
              <a:t> </a:t>
            </a:r>
            <a:r>
              <a:rPr lang="en-US" sz="1600" dirty="0">
                <a:ln>
                  <a:solidFill>
                    <a:srgbClr val="002060"/>
                  </a:solidFill>
                </a:ln>
                <a:sym typeface="Wingdings"/>
                <a:hlinkClick r:id="rId2"/>
              </a:rPr>
              <a:t>https://</a:t>
            </a:r>
            <a:r>
              <a:rPr lang="en-US" sz="1600" dirty="0" smtClean="0">
                <a:ln>
                  <a:solidFill>
                    <a:srgbClr val="002060"/>
                  </a:solidFill>
                </a:ln>
                <a:sym typeface="Wingdings"/>
                <a:hlinkClick r:id="rId2"/>
              </a:rPr>
              <a:t>github.com/ibmecod/mobile-androidintro/blob/master/Lab8/</a:t>
            </a:r>
            <a:r>
              <a:rPr lang="en-US" sz="1600" dirty="0" err="1">
                <a:ln>
                  <a:solidFill>
                    <a:srgbClr val="002060"/>
                  </a:solidFill>
                </a:ln>
                <a:sym typeface="Wingdings"/>
              </a:rPr>
              <a:t>activity_main.xml</a:t>
            </a:r>
            <a:r>
              <a:rPr lang="en-US" sz="1600" dirty="0" smtClean="0">
                <a:sym typeface="Wingdings"/>
              </a:rPr>
              <a:t> </a:t>
            </a:r>
            <a:r>
              <a:rPr lang="en-US" sz="1600" dirty="0" err="1" smtClean="0">
                <a:sym typeface="Wingdings"/>
              </a:rPr>
              <a:t>activity_main.xml</a:t>
            </a:r>
            <a:endParaRPr lang="en-US" sz="1600" dirty="0" smtClean="0">
              <a:sym typeface="Wingdings"/>
            </a:endParaRPr>
          </a:p>
          <a:p>
            <a:pPr marL="79762" indent="0">
              <a:buNone/>
            </a:pPr>
            <a:endParaRPr lang="en-US" sz="1800" dirty="0" smtClean="0">
              <a:sym typeface="Wingdings"/>
            </a:endParaRPr>
          </a:p>
          <a:p>
            <a:endParaRPr lang="en-US" sz="2400" dirty="0" smtClean="0"/>
          </a:p>
          <a:p>
            <a:endParaRPr lang="en-US" sz="2400" dirty="0"/>
          </a:p>
        </p:txBody>
      </p:sp>
      <p:pic>
        <p:nvPicPr>
          <p:cNvPr id="5" name="Picture 4"/>
          <p:cNvPicPr>
            <a:picLocks noChangeAspect="1"/>
          </p:cNvPicPr>
          <p:nvPr/>
        </p:nvPicPr>
        <p:blipFill>
          <a:blip r:embed="rId3"/>
          <a:stretch>
            <a:fillRect/>
          </a:stretch>
        </p:blipFill>
        <p:spPr>
          <a:xfrm>
            <a:off x="381001" y="2005133"/>
            <a:ext cx="8434430" cy="4760793"/>
          </a:xfrm>
          <a:prstGeom prst="rect">
            <a:avLst/>
          </a:prstGeom>
        </p:spPr>
      </p:pic>
    </p:spTree>
    <p:extLst>
      <p:ext uri="{BB962C8B-B14F-4D97-AF65-F5344CB8AC3E}">
        <p14:creationId xmlns:p14="http://schemas.microsoft.com/office/powerpoint/2010/main" val="5096435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8043897" cy="427038"/>
          </a:xfrm>
        </p:spPr>
        <p:txBody>
          <a:bodyPr/>
          <a:lstStyle/>
          <a:p>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Update </a:t>
            </a:r>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MainActivity.java</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to invoke content providers</a:t>
            </a:r>
            <a:endParaRPr lang="en-US" dirty="0"/>
          </a:p>
        </p:txBody>
      </p:sp>
      <p:sp>
        <p:nvSpPr>
          <p:cNvPr id="3" name="Content Placeholder 2"/>
          <p:cNvSpPr>
            <a:spLocks noGrp="1"/>
          </p:cNvSpPr>
          <p:nvPr>
            <p:ph idx="1"/>
          </p:nvPr>
        </p:nvSpPr>
        <p:spPr>
          <a:xfrm>
            <a:off x="261903" y="1371600"/>
            <a:ext cx="8553527" cy="4992688"/>
          </a:xfrm>
        </p:spPr>
        <p:txBody>
          <a:bodyPr/>
          <a:lstStyle/>
          <a:p>
            <a:r>
              <a:rPr lang="en-US" sz="1800" dirty="0" smtClean="0"/>
              <a:t>Copy the code from </a:t>
            </a:r>
            <a:r>
              <a:rPr lang="en-US" sz="1800" dirty="0">
                <a:sym typeface="Wingdings"/>
              </a:rPr>
              <a:t> </a:t>
            </a:r>
            <a:r>
              <a:rPr lang="en-US" sz="1800" dirty="0">
                <a:ln>
                  <a:solidFill>
                    <a:srgbClr val="002060"/>
                  </a:solidFill>
                </a:ln>
                <a:sym typeface="Wingdings"/>
                <a:hlinkClick r:id="rId2"/>
              </a:rPr>
              <a:t>https://</a:t>
            </a:r>
            <a:r>
              <a:rPr lang="en-US" sz="1800" dirty="0" smtClean="0">
                <a:ln>
                  <a:solidFill>
                    <a:srgbClr val="002060"/>
                  </a:solidFill>
                </a:ln>
                <a:sym typeface="Wingdings"/>
                <a:hlinkClick r:id="rId2"/>
              </a:rPr>
              <a:t>github.com/ibmecod/mobile-androidintro/blob/master/Lab8/MainActivity.java</a:t>
            </a:r>
            <a:r>
              <a:rPr lang="en-US" sz="1800" dirty="0" smtClean="0">
                <a:ln>
                  <a:solidFill>
                    <a:srgbClr val="002060"/>
                  </a:solidFill>
                </a:ln>
                <a:sym typeface="Wingdings"/>
              </a:rPr>
              <a:t> </a:t>
            </a:r>
            <a:r>
              <a:rPr lang="en-US" sz="1800" dirty="0" smtClean="0">
                <a:sym typeface="Wingdings"/>
              </a:rPr>
              <a:t> </a:t>
            </a:r>
            <a:r>
              <a:rPr lang="en-US" sz="1800" dirty="0" err="1" smtClean="0">
                <a:sym typeface="Wingdings"/>
              </a:rPr>
              <a:t>MainActivity.java</a:t>
            </a:r>
            <a:endParaRPr lang="en-US" sz="1800" dirty="0" smtClean="0">
              <a:sym typeface="Wingdings"/>
            </a:endParaRPr>
          </a:p>
          <a:p>
            <a:pPr marL="79762" indent="0">
              <a:buNone/>
            </a:pPr>
            <a:endParaRPr lang="en-US" sz="1800" dirty="0" smtClean="0">
              <a:sym typeface="Wingdings"/>
            </a:endParaRPr>
          </a:p>
          <a:p>
            <a:endParaRPr lang="en-US" sz="2400" dirty="0" smtClean="0"/>
          </a:p>
          <a:p>
            <a:endParaRPr lang="en-US" sz="2400" dirty="0"/>
          </a:p>
        </p:txBody>
      </p:sp>
      <p:pic>
        <p:nvPicPr>
          <p:cNvPr id="4" name="Picture 3"/>
          <p:cNvPicPr>
            <a:picLocks noChangeAspect="1"/>
          </p:cNvPicPr>
          <p:nvPr/>
        </p:nvPicPr>
        <p:blipFill>
          <a:blip r:embed="rId3"/>
          <a:stretch>
            <a:fillRect/>
          </a:stretch>
        </p:blipFill>
        <p:spPr>
          <a:xfrm>
            <a:off x="381000" y="2286000"/>
            <a:ext cx="8610599" cy="4487036"/>
          </a:xfrm>
          <a:prstGeom prst="rect">
            <a:avLst/>
          </a:prstGeom>
        </p:spPr>
      </p:pic>
    </p:spTree>
    <p:extLst>
      <p:ext uri="{BB962C8B-B14F-4D97-AF65-F5344CB8AC3E}">
        <p14:creationId xmlns:p14="http://schemas.microsoft.com/office/powerpoint/2010/main" val="9836503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8043897" cy="427038"/>
          </a:xfrm>
        </p:spPr>
        <p:txBody>
          <a:bodyPr/>
          <a:lstStyle/>
          <a:p>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Run the Application  Create Contacts</a:t>
            </a:r>
            <a:endParaRPr lang="en-US" dirty="0"/>
          </a:p>
        </p:txBody>
      </p:sp>
      <p:sp>
        <p:nvSpPr>
          <p:cNvPr id="3" name="Content Placeholder 2"/>
          <p:cNvSpPr>
            <a:spLocks noGrp="1"/>
          </p:cNvSpPr>
          <p:nvPr>
            <p:ph idx="1"/>
          </p:nvPr>
        </p:nvSpPr>
        <p:spPr>
          <a:xfrm>
            <a:off x="261903" y="1143000"/>
            <a:ext cx="8553527" cy="5221288"/>
          </a:xfrm>
        </p:spPr>
        <p:txBody>
          <a:bodyPr/>
          <a:lstStyle/>
          <a:p>
            <a:r>
              <a:rPr lang="en-US" sz="1800" dirty="0" smtClean="0"/>
              <a:t>Click on Contacts </a:t>
            </a:r>
            <a:r>
              <a:rPr lang="en-US" sz="1800" dirty="0" smtClean="0">
                <a:sym typeface="Wingdings"/>
              </a:rPr>
              <a:t> Add Contacts</a:t>
            </a:r>
            <a:r>
              <a:rPr lang="en-US" sz="1800" dirty="0" smtClean="0"/>
              <a:t> </a:t>
            </a:r>
            <a:endParaRPr lang="en-US" sz="1800" dirty="0" smtClean="0">
              <a:sym typeface="Wingdings"/>
            </a:endParaRPr>
          </a:p>
          <a:p>
            <a:pPr marL="79762" indent="0">
              <a:buNone/>
            </a:pPr>
            <a:endParaRPr lang="en-US" sz="1800" dirty="0" smtClean="0">
              <a:sym typeface="Wingdings"/>
            </a:endParaRPr>
          </a:p>
          <a:p>
            <a:endParaRPr lang="en-US" sz="2400" dirty="0" smtClean="0"/>
          </a:p>
          <a:p>
            <a:pPr lvl="8"/>
            <a:endParaRPr lang="en-US" sz="2550" dirty="0" smtClean="0"/>
          </a:p>
          <a:p>
            <a:pPr lvl="8"/>
            <a:endParaRPr lang="en-US" sz="2550" dirty="0"/>
          </a:p>
          <a:p>
            <a:pPr lvl="8"/>
            <a:endParaRPr lang="en-US" sz="2550" dirty="0" smtClean="0"/>
          </a:p>
          <a:p>
            <a:pPr lvl="8"/>
            <a:endParaRPr lang="en-US" sz="2550" dirty="0"/>
          </a:p>
          <a:p>
            <a:pPr lvl="8"/>
            <a:r>
              <a:rPr lang="en-US" sz="2550" dirty="0" smtClean="0"/>
              <a:t>               </a:t>
            </a:r>
            <a:r>
              <a:rPr lang="en-US" sz="2550" dirty="0" smtClean="0">
                <a:sym typeface="Wingdings"/>
              </a:rPr>
              <a:t></a:t>
            </a:r>
            <a:endParaRPr lang="en-US" sz="2550" dirty="0"/>
          </a:p>
        </p:txBody>
      </p:sp>
      <p:pic>
        <p:nvPicPr>
          <p:cNvPr id="5" name="Picture 4"/>
          <p:cNvPicPr>
            <a:picLocks noChangeAspect="1"/>
          </p:cNvPicPr>
          <p:nvPr/>
        </p:nvPicPr>
        <p:blipFill>
          <a:blip r:embed="rId2"/>
          <a:stretch>
            <a:fillRect/>
          </a:stretch>
        </p:blipFill>
        <p:spPr>
          <a:xfrm>
            <a:off x="792356" y="1822450"/>
            <a:ext cx="3746310" cy="4541838"/>
          </a:xfrm>
          <a:prstGeom prst="rect">
            <a:avLst/>
          </a:prstGeom>
        </p:spPr>
      </p:pic>
      <p:sp>
        <p:nvSpPr>
          <p:cNvPr id="6" name="Oval 5"/>
          <p:cNvSpPr/>
          <p:nvPr/>
        </p:nvSpPr>
        <p:spPr bwMode="auto">
          <a:xfrm>
            <a:off x="1828800" y="5029200"/>
            <a:ext cx="609600" cy="914400"/>
          </a:xfrm>
          <a:prstGeom prst="ellipse">
            <a:avLst/>
          </a:prstGeom>
          <a:noFill/>
          <a:ln w="50800" cap="flat" cmpd="thickThin"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pic>
        <p:nvPicPr>
          <p:cNvPr id="7" name="Picture 6"/>
          <p:cNvPicPr>
            <a:picLocks noChangeAspect="1"/>
          </p:cNvPicPr>
          <p:nvPr/>
        </p:nvPicPr>
        <p:blipFill>
          <a:blip r:embed="rId3"/>
          <a:stretch>
            <a:fillRect/>
          </a:stretch>
        </p:blipFill>
        <p:spPr>
          <a:xfrm>
            <a:off x="5257800" y="1822450"/>
            <a:ext cx="3660735" cy="4541838"/>
          </a:xfrm>
          <a:prstGeom prst="rect">
            <a:avLst/>
          </a:prstGeom>
        </p:spPr>
      </p:pic>
    </p:spTree>
    <p:extLst>
      <p:ext uri="{BB962C8B-B14F-4D97-AF65-F5344CB8AC3E}">
        <p14:creationId xmlns:p14="http://schemas.microsoft.com/office/powerpoint/2010/main" val="20749414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QLemMsXBUbzyRJb9zWN0by"/>
</p:tagLst>
</file>

<file path=ppt/tags/tag10.xml><?xml version="1.0" encoding="utf-8"?>
<p:tagLst xmlns:a="http://schemas.openxmlformats.org/drawingml/2006/main" xmlns:r="http://schemas.openxmlformats.org/officeDocument/2006/relationships" xmlns:p="http://schemas.openxmlformats.org/presentationml/2006/main">
  <p:tag name="DVSHAPEID" val="I9bakZcbj6imHTwwV9aw3v"/>
</p:tagLst>
</file>

<file path=ppt/tags/tag11.xml><?xml version="1.0" encoding="utf-8"?>
<p:tagLst xmlns:a="http://schemas.openxmlformats.org/drawingml/2006/main" xmlns:r="http://schemas.openxmlformats.org/officeDocument/2006/relationships" xmlns:p="http://schemas.openxmlformats.org/presentationml/2006/main">
  <p:tag name="DVSHAPEID" val="aOY52IMdOpZqCtzfXJuF4j"/>
</p:tagLst>
</file>

<file path=ppt/tags/tag12.xml><?xml version="1.0" encoding="utf-8"?>
<p:tagLst xmlns:a="http://schemas.openxmlformats.org/drawingml/2006/main" xmlns:r="http://schemas.openxmlformats.org/officeDocument/2006/relationships" xmlns:p="http://schemas.openxmlformats.org/presentationml/2006/main">
  <p:tag name="DVSHAPEID" val="Prl3nPqM7gycZnceWuo5iS"/>
</p:tagLst>
</file>

<file path=ppt/tags/tag13.xml><?xml version="1.0" encoding="utf-8"?>
<p:tagLst xmlns:a="http://schemas.openxmlformats.org/drawingml/2006/main" xmlns:r="http://schemas.openxmlformats.org/officeDocument/2006/relationships" xmlns:p="http://schemas.openxmlformats.org/presentationml/2006/main">
  <p:tag name="DVSHAPEID" val="ngh3WGcr2oqQZwKZkXN1iI"/>
</p:tagLst>
</file>

<file path=ppt/tags/tag14.xml><?xml version="1.0" encoding="utf-8"?>
<p:tagLst xmlns:a="http://schemas.openxmlformats.org/drawingml/2006/main" xmlns:r="http://schemas.openxmlformats.org/officeDocument/2006/relationships" xmlns:p="http://schemas.openxmlformats.org/presentationml/2006/main">
  <p:tag name="DVSHAPEID" val="Spuc3INZgZ0W44MkSJAFd9"/>
</p:tagLst>
</file>

<file path=ppt/tags/tag15.xml><?xml version="1.0" encoding="utf-8"?>
<p:tagLst xmlns:a="http://schemas.openxmlformats.org/drawingml/2006/main" xmlns:r="http://schemas.openxmlformats.org/officeDocument/2006/relationships" xmlns:p="http://schemas.openxmlformats.org/presentationml/2006/main">
  <p:tag name="DVSHAPEID" val="L8nFuW9rigAEoRzKDtE37r"/>
</p:tagLst>
</file>

<file path=ppt/tags/tag16.xml><?xml version="1.0" encoding="utf-8"?>
<p:tagLst xmlns:a="http://schemas.openxmlformats.org/drawingml/2006/main" xmlns:r="http://schemas.openxmlformats.org/officeDocument/2006/relationships" xmlns:p="http://schemas.openxmlformats.org/presentationml/2006/main">
  <p:tag name="DVSHAPEID" val="Q2sFc044rCvIElOndQPPHJ"/>
</p:tagLst>
</file>

<file path=ppt/tags/tag17.xml><?xml version="1.0" encoding="utf-8"?>
<p:tagLst xmlns:a="http://schemas.openxmlformats.org/drawingml/2006/main" xmlns:r="http://schemas.openxmlformats.org/officeDocument/2006/relationships" xmlns:p="http://schemas.openxmlformats.org/presentationml/2006/main">
  <p:tag name="DVSHAPEID" val="mpGVL8661a2jikcPK9mePX"/>
</p:tagLst>
</file>

<file path=ppt/tags/tag18.xml><?xml version="1.0" encoding="utf-8"?>
<p:tagLst xmlns:a="http://schemas.openxmlformats.org/drawingml/2006/main" xmlns:r="http://schemas.openxmlformats.org/officeDocument/2006/relationships" xmlns:p="http://schemas.openxmlformats.org/presentationml/2006/main">
  <p:tag name="DVSHAPEID" val="9FddVffNdiK6G3ZhfWYlBk"/>
</p:tagLst>
</file>

<file path=ppt/tags/tag19.xml><?xml version="1.0" encoding="utf-8"?>
<p:tagLst xmlns:a="http://schemas.openxmlformats.org/drawingml/2006/main" xmlns:r="http://schemas.openxmlformats.org/officeDocument/2006/relationships" xmlns:p="http://schemas.openxmlformats.org/presentationml/2006/main">
  <p:tag name="DVSHAPEID" val="Gk3tbo6GtsUpf0HxcQQeXK"/>
</p:tagLst>
</file>

<file path=ppt/tags/tag2.xml><?xml version="1.0" encoding="utf-8"?>
<p:tagLst xmlns:a="http://schemas.openxmlformats.org/drawingml/2006/main" xmlns:r="http://schemas.openxmlformats.org/officeDocument/2006/relationships" xmlns:p="http://schemas.openxmlformats.org/presentationml/2006/main">
  <p:tag name="DVSHAPEID" val="sASEgpkZ3uHPUC6dMLW3gC"/>
</p:tagLst>
</file>

<file path=ppt/tags/tag20.xml><?xml version="1.0" encoding="utf-8"?>
<p:tagLst xmlns:a="http://schemas.openxmlformats.org/drawingml/2006/main" xmlns:r="http://schemas.openxmlformats.org/officeDocument/2006/relationships" xmlns:p="http://schemas.openxmlformats.org/presentationml/2006/main">
  <p:tag name="DVSHAPEID" val="zbE8QsUpgulOZT9r3RHwOh"/>
</p:tagLst>
</file>

<file path=ppt/tags/tag21.xml><?xml version="1.0" encoding="utf-8"?>
<p:tagLst xmlns:a="http://schemas.openxmlformats.org/drawingml/2006/main" xmlns:r="http://schemas.openxmlformats.org/officeDocument/2006/relationships" xmlns:p="http://schemas.openxmlformats.org/presentationml/2006/main">
  <p:tag name="DVSHAPEID" val="bhNYAHJ7unnWKRP2yEL3cq"/>
</p:tagLst>
</file>

<file path=ppt/tags/tag22.xml><?xml version="1.0" encoding="utf-8"?>
<p:tagLst xmlns:a="http://schemas.openxmlformats.org/drawingml/2006/main" xmlns:r="http://schemas.openxmlformats.org/officeDocument/2006/relationships" xmlns:p="http://schemas.openxmlformats.org/presentationml/2006/main">
  <p:tag name="DVSHAPEID" val="3r1OoLMZwqVh0mlRSdF80Y"/>
</p:tagLst>
</file>

<file path=ppt/tags/tag23.xml><?xml version="1.0" encoding="utf-8"?>
<p:tagLst xmlns:a="http://schemas.openxmlformats.org/drawingml/2006/main" xmlns:r="http://schemas.openxmlformats.org/officeDocument/2006/relationships" xmlns:p="http://schemas.openxmlformats.org/presentationml/2006/main">
  <p:tag name="DVSHAPEID" val="q28hB0i3LL4KemWLiYkuQX"/>
</p:tagLst>
</file>

<file path=ppt/tags/tag24.xml><?xml version="1.0" encoding="utf-8"?>
<p:tagLst xmlns:a="http://schemas.openxmlformats.org/drawingml/2006/main" xmlns:r="http://schemas.openxmlformats.org/officeDocument/2006/relationships" xmlns:p="http://schemas.openxmlformats.org/presentationml/2006/main">
  <p:tag name="DVSHAPEID" val="1tRsHGLyo4q40YF79LGtFa"/>
</p:tagLst>
</file>

<file path=ppt/tags/tag25.xml><?xml version="1.0" encoding="utf-8"?>
<p:tagLst xmlns:a="http://schemas.openxmlformats.org/drawingml/2006/main" xmlns:r="http://schemas.openxmlformats.org/officeDocument/2006/relationships" xmlns:p="http://schemas.openxmlformats.org/presentationml/2006/main">
  <p:tag name="DVSHAPEID" val="cf8YU6UHNv8t1Fp8iChdn0"/>
</p:tagLst>
</file>

<file path=ppt/tags/tag26.xml><?xml version="1.0" encoding="utf-8"?>
<p:tagLst xmlns:a="http://schemas.openxmlformats.org/drawingml/2006/main" xmlns:r="http://schemas.openxmlformats.org/officeDocument/2006/relationships" xmlns:p="http://schemas.openxmlformats.org/presentationml/2006/main">
  <p:tag name="DVSHAPEID" val="k9lY5bOyNniRgBkJLFDGgU"/>
</p:tagLst>
</file>

<file path=ppt/tags/tag27.xml><?xml version="1.0" encoding="utf-8"?>
<p:tagLst xmlns:a="http://schemas.openxmlformats.org/drawingml/2006/main" xmlns:r="http://schemas.openxmlformats.org/officeDocument/2006/relationships" xmlns:p="http://schemas.openxmlformats.org/presentationml/2006/main">
  <p:tag name="DVSHAPEID" val="WwX0H1t4brMcVYCW0JTfIL"/>
</p:tagLst>
</file>

<file path=ppt/tags/tag28.xml><?xml version="1.0" encoding="utf-8"?>
<p:tagLst xmlns:a="http://schemas.openxmlformats.org/drawingml/2006/main" xmlns:r="http://schemas.openxmlformats.org/officeDocument/2006/relationships" xmlns:p="http://schemas.openxmlformats.org/presentationml/2006/main">
  <p:tag name="DVSHAPEID" val="bapOOzQCzGJpdP05uM5IbQ"/>
</p:tagLst>
</file>

<file path=ppt/tags/tag29.xml><?xml version="1.0" encoding="utf-8"?>
<p:tagLst xmlns:a="http://schemas.openxmlformats.org/drawingml/2006/main" xmlns:r="http://schemas.openxmlformats.org/officeDocument/2006/relationships" xmlns:p="http://schemas.openxmlformats.org/presentationml/2006/main">
  <p:tag name="DVSHAPEID" val="43Fl6OETN1calMBScTdzR6"/>
</p:tagLst>
</file>

<file path=ppt/tags/tag3.xml><?xml version="1.0" encoding="utf-8"?>
<p:tagLst xmlns:a="http://schemas.openxmlformats.org/drawingml/2006/main" xmlns:r="http://schemas.openxmlformats.org/officeDocument/2006/relationships" xmlns:p="http://schemas.openxmlformats.org/presentationml/2006/main">
  <p:tag name="DVSHAPEID" val="DJczKc5JbqJOMhC2M5FGQ1"/>
</p:tagLst>
</file>

<file path=ppt/tags/tag30.xml><?xml version="1.0" encoding="utf-8"?>
<p:tagLst xmlns:a="http://schemas.openxmlformats.org/drawingml/2006/main" xmlns:r="http://schemas.openxmlformats.org/officeDocument/2006/relationships" xmlns:p="http://schemas.openxmlformats.org/presentationml/2006/main">
  <p:tag name="DVSHAPEID" val="swLNVVf69Zzl6l8st2XFTI"/>
</p:tagLst>
</file>

<file path=ppt/tags/tag31.xml><?xml version="1.0" encoding="utf-8"?>
<p:tagLst xmlns:a="http://schemas.openxmlformats.org/drawingml/2006/main" xmlns:r="http://schemas.openxmlformats.org/officeDocument/2006/relationships" xmlns:p="http://schemas.openxmlformats.org/presentationml/2006/main">
  <p:tag name="DVSHAPEID" val="c2tduBAcvBYXB9AiSJEGRd"/>
</p:tagLst>
</file>

<file path=ppt/tags/tag32.xml><?xml version="1.0" encoding="utf-8"?>
<p:tagLst xmlns:a="http://schemas.openxmlformats.org/drawingml/2006/main" xmlns:r="http://schemas.openxmlformats.org/officeDocument/2006/relationships" xmlns:p="http://schemas.openxmlformats.org/presentationml/2006/main">
  <p:tag name="DVSHAPEID" val="Ktvaxd3kiJQpllPvsaiD8X"/>
</p:tagLst>
</file>

<file path=ppt/tags/tag33.xml><?xml version="1.0" encoding="utf-8"?>
<p:tagLst xmlns:a="http://schemas.openxmlformats.org/drawingml/2006/main" xmlns:r="http://schemas.openxmlformats.org/officeDocument/2006/relationships" xmlns:p="http://schemas.openxmlformats.org/presentationml/2006/main">
  <p:tag name="DVSHAPEID" val="rvr54rQC2eZjV9dw1qdUKn"/>
</p:tagLst>
</file>

<file path=ppt/tags/tag34.xml><?xml version="1.0" encoding="utf-8"?>
<p:tagLst xmlns:a="http://schemas.openxmlformats.org/drawingml/2006/main" xmlns:r="http://schemas.openxmlformats.org/officeDocument/2006/relationships" xmlns:p="http://schemas.openxmlformats.org/presentationml/2006/main">
  <p:tag name="DVSHAPEID" val="35xJa648BiTKFDjN18kmNf"/>
</p:tagLst>
</file>

<file path=ppt/tags/tag35.xml><?xml version="1.0" encoding="utf-8"?>
<p:tagLst xmlns:a="http://schemas.openxmlformats.org/drawingml/2006/main" xmlns:r="http://schemas.openxmlformats.org/officeDocument/2006/relationships" xmlns:p="http://schemas.openxmlformats.org/presentationml/2006/main">
  <p:tag name="DVSHAPEID" val="YCWEp2YPKxaG9MN5u7vd8q"/>
</p:tagLst>
</file>

<file path=ppt/tags/tag36.xml><?xml version="1.0" encoding="utf-8"?>
<p:tagLst xmlns:a="http://schemas.openxmlformats.org/drawingml/2006/main" xmlns:r="http://schemas.openxmlformats.org/officeDocument/2006/relationships" xmlns:p="http://schemas.openxmlformats.org/presentationml/2006/main">
  <p:tag name="DVSECTIONID" val="lYoVK985sW0M8qO26BH1wt"/>
</p:tagLst>
</file>

<file path=ppt/tags/tag37.xml><?xml version="1.0" encoding="utf-8"?>
<p:tagLst xmlns:a="http://schemas.openxmlformats.org/drawingml/2006/main" xmlns:r="http://schemas.openxmlformats.org/officeDocument/2006/relationships" xmlns:p="http://schemas.openxmlformats.org/presentationml/2006/main">
  <p:tag name="DVSHAPEID" val="NmjdoobA6EdyQYdgTbebK1"/>
</p:tagLst>
</file>

<file path=ppt/tags/tag38.xml><?xml version="1.0" encoding="utf-8"?>
<p:tagLst xmlns:a="http://schemas.openxmlformats.org/drawingml/2006/main" xmlns:r="http://schemas.openxmlformats.org/officeDocument/2006/relationships" xmlns:p="http://schemas.openxmlformats.org/presentationml/2006/main">
  <p:tag name="DVSHAPEID" val="ZQHgqxFu8vZmb4OWocnc23"/>
</p:tagLst>
</file>

<file path=ppt/tags/tag39.xml><?xml version="1.0" encoding="utf-8"?>
<p:tagLst xmlns:a="http://schemas.openxmlformats.org/drawingml/2006/main" xmlns:r="http://schemas.openxmlformats.org/officeDocument/2006/relationships" xmlns:p="http://schemas.openxmlformats.org/presentationml/2006/main">
  <p:tag name="DVSECTIONID" val="mBFmf52fbt4tqVay1lhtVs"/>
</p:tagLst>
</file>

<file path=ppt/tags/tag4.xml><?xml version="1.0" encoding="utf-8"?>
<p:tagLst xmlns:a="http://schemas.openxmlformats.org/drawingml/2006/main" xmlns:r="http://schemas.openxmlformats.org/officeDocument/2006/relationships" xmlns:p="http://schemas.openxmlformats.org/presentationml/2006/main">
  <p:tag name="DVSHAPEID" val="wiql36gVcsXtKhjmHJKSHv"/>
</p:tagLst>
</file>

<file path=ppt/tags/tag40.xml><?xml version="1.0" encoding="utf-8"?>
<p:tagLst xmlns:a="http://schemas.openxmlformats.org/drawingml/2006/main" xmlns:r="http://schemas.openxmlformats.org/officeDocument/2006/relationships" xmlns:p="http://schemas.openxmlformats.org/presentationml/2006/main">
  <p:tag name="DVSHAPEID" val="3OD0ChNcINHdIIDoXhEm8s"/>
</p:tagLst>
</file>

<file path=ppt/tags/tag41.xml><?xml version="1.0" encoding="utf-8"?>
<p:tagLst xmlns:a="http://schemas.openxmlformats.org/drawingml/2006/main" xmlns:r="http://schemas.openxmlformats.org/officeDocument/2006/relationships" xmlns:p="http://schemas.openxmlformats.org/presentationml/2006/main">
  <p:tag name="DVSHAPEID" val="foyRtsYJJqCSbmOnzQZEsM"/>
</p:tagLst>
</file>

<file path=ppt/tags/tag42.xml><?xml version="1.0" encoding="utf-8"?>
<p:tagLst xmlns:a="http://schemas.openxmlformats.org/drawingml/2006/main" xmlns:r="http://schemas.openxmlformats.org/officeDocument/2006/relationships" xmlns:p="http://schemas.openxmlformats.org/presentationml/2006/main">
  <p:tag name="DVSHAPEID" val="2ANzVP3DqtIabHI4ftVnKl"/>
</p:tagLst>
</file>

<file path=ppt/tags/tag43.xml><?xml version="1.0" encoding="utf-8"?>
<p:tagLst xmlns:a="http://schemas.openxmlformats.org/drawingml/2006/main" xmlns:r="http://schemas.openxmlformats.org/officeDocument/2006/relationships" xmlns:p="http://schemas.openxmlformats.org/presentationml/2006/main">
  <p:tag name="DVSECTIONID" val="tmiS4YbxKkRLGzgm4KlKYA"/>
</p:tagLst>
</file>

<file path=ppt/tags/tag44.xml><?xml version="1.0" encoding="utf-8"?>
<p:tagLst xmlns:a="http://schemas.openxmlformats.org/drawingml/2006/main" xmlns:r="http://schemas.openxmlformats.org/officeDocument/2006/relationships" xmlns:p="http://schemas.openxmlformats.org/presentationml/2006/main">
  <p:tag name="DVSHAPEID" val="GpGlqgdJhqymXeUBJa7mr7"/>
</p:tagLst>
</file>

<file path=ppt/tags/tag45.xml><?xml version="1.0" encoding="utf-8"?>
<p:tagLst xmlns:a="http://schemas.openxmlformats.org/drawingml/2006/main" xmlns:r="http://schemas.openxmlformats.org/officeDocument/2006/relationships" xmlns:p="http://schemas.openxmlformats.org/presentationml/2006/main">
  <p:tag name="DVSHAPEID" val="MrHlAgPrehBPNnr6xvO4gz"/>
</p:tagLst>
</file>

<file path=ppt/tags/tag46.xml><?xml version="1.0" encoding="utf-8"?>
<p:tagLst xmlns:a="http://schemas.openxmlformats.org/drawingml/2006/main" xmlns:r="http://schemas.openxmlformats.org/officeDocument/2006/relationships" xmlns:p="http://schemas.openxmlformats.org/presentationml/2006/main">
  <p:tag name="DVSHAPEID" val="L8rx9DDCxmRc3i9gsCG1aQ"/>
</p:tagLst>
</file>

<file path=ppt/tags/tag47.xml><?xml version="1.0" encoding="utf-8"?>
<p:tagLst xmlns:a="http://schemas.openxmlformats.org/drawingml/2006/main" xmlns:r="http://schemas.openxmlformats.org/officeDocument/2006/relationships" xmlns:p="http://schemas.openxmlformats.org/presentationml/2006/main">
  <p:tag name="DVSHAPEID" val="weJcrsPRapn6D3Sf37AudV"/>
</p:tagLst>
</file>

<file path=ppt/tags/tag48.xml><?xml version="1.0" encoding="utf-8"?>
<p:tagLst xmlns:a="http://schemas.openxmlformats.org/drawingml/2006/main" xmlns:r="http://schemas.openxmlformats.org/officeDocument/2006/relationships" xmlns:p="http://schemas.openxmlformats.org/presentationml/2006/main">
  <p:tag name="DVSHAPEID" val="GqbmVquhaa6VCcNWbaMGcs"/>
</p:tagLst>
</file>

<file path=ppt/tags/tag49.xml><?xml version="1.0" encoding="utf-8"?>
<p:tagLst xmlns:a="http://schemas.openxmlformats.org/drawingml/2006/main" xmlns:r="http://schemas.openxmlformats.org/officeDocument/2006/relationships" xmlns:p="http://schemas.openxmlformats.org/presentationml/2006/main">
  <p:tag name="DVSHAPEID" val="PWE5nczyrGDAxi05xomTfd"/>
</p:tagLst>
</file>

<file path=ppt/tags/tag5.xml><?xml version="1.0" encoding="utf-8"?>
<p:tagLst xmlns:a="http://schemas.openxmlformats.org/drawingml/2006/main" xmlns:r="http://schemas.openxmlformats.org/officeDocument/2006/relationships" xmlns:p="http://schemas.openxmlformats.org/presentationml/2006/main">
  <p:tag name="DVSHAPEID" val="7MY558Q0isg0R3mzPrAKJz"/>
</p:tagLst>
</file>

<file path=ppt/tags/tag50.xml><?xml version="1.0" encoding="utf-8"?>
<p:tagLst xmlns:a="http://schemas.openxmlformats.org/drawingml/2006/main" xmlns:r="http://schemas.openxmlformats.org/officeDocument/2006/relationships" xmlns:p="http://schemas.openxmlformats.org/presentationml/2006/main">
  <p:tag name="DVSHAPEID" val="0IrGr6WpHwJeBeHP3hIBJq"/>
</p:tagLst>
</file>

<file path=ppt/tags/tag51.xml><?xml version="1.0" encoding="utf-8"?>
<p:tagLst xmlns:a="http://schemas.openxmlformats.org/drawingml/2006/main" xmlns:r="http://schemas.openxmlformats.org/officeDocument/2006/relationships" xmlns:p="http://schemas.openxmlformats.org/presentationml/2006/main">
  <p:tag name="DVSHAPEID" val="h1EvW5CojidBWWDHKsC1Y6"/>
</p:tagLst>
</file>

<file path=ppt/tags/tag52.xml><?xml version="1.0" encoding="utf-8"?>
<p:tagLst xmlns:a="http://schemas.openxmlformats.org/drawingml/2006/main" xmlns:r="http://schemas.openxmlformats.org/officeDocument/2006/relationships" xmlns:p="http://schemas.openxmlformats.org/presentationml/2006/main">
  <p:tag name="DVSECTIONID" val="Z1g5SvN0IrPRv2DR59UVcF"/>
</p:tagLst>
</file>

<file path=ppt/tags/tag53.xml><?xml version="1.0" encoding="utf-8"?>
<p:tagLst xmlns:a="http://schemas.openxmlformats.org/drawingml/2006/main" xmlns:r="http://schemas.openxmlformats.org/officeDocument/2006/relationships" xmlns:p="http://schemas.openxmlformats.org/presentationml/2006/main">
  <p:tag name="DVSHAPEID" val="QjGLoIl5bDtAqq1WaRMjdq"/>
</p:tagLst>
</file>

<file path=ppt/tags/tag54.xml><?xml version="1.0" encoding="utf-8"?>
<p:tagLst xmlns:a="http://schemas.openxmlformats.org/drawingml/2006/main" xmlns:r="http://schemas.openxmlformats.org/officeDocument/2006/relationships" xmlns:p="http://schemas.openxmlformats.org/presentationml/2006/main">
  <p:tag name="DVSHAPEID" val="1ZiKblwfZHrbalOaGU2d7z"/>
</p:tagLst>
</file>

<file path=ppt/tags/tag55.xml><?xml version="1.0" encoding="utf-8"?>
<p:tagLst xmlns:a="http://schemas.openxmlformats.org/drawingml/2006/main" xmlns:r="http://schemas.openxmlformats.org/officeDocument/2006/relationships" xmlns:p="http://schemas.openxmlformats.org/presentationml/2006/main">
  <p:tag name="DVSHAPEID" val="8lvdFOiKeFSpiGtDwZyVEL"/>
</p:tagLst>
</file>

<file path=ppt/tags/tag56.xml><?xml version="1.0" encoding="utf-8"?>
<p:tagLst xmlns:a="http://schemas.openxmlformats.org/drawingml/2006/main" xmlns:r="http://schemas.openxmlformats.org/officeDocument/2006/relationships" xmlns:p="http://schemas.openxmlformats.org/presentationml/2006/main">
  <p:tag name="DVSECTIONID" val="UmKeMKxWFLvTmgCZ6FJJBq"/>
</p:tagLst>
</file>

<file path=ppt/tags/tag57.xml><?xml version="1.0" encoding="utf-8"?>
<p:tagLst xmlns:a="http://schemas.openxmlformats.org/drawingml/2006/main" xmlns:r="http://schemas.openxmlformats.org/officeDocument/2006/relationships" xmlns:p="http://schemas.openxmlformats.org/presentationml/2006/main">
  <p:tag name="DVSHAPEID" val="iK37H3o2FcVmdgY0FiAmnS"/>
</p:tagLst>
</file>

<file path=ppt/tags/tag58.xml><?xml version="1.0" encoding="utf-8"?>
<p:tagLst xmlns:a="http://schemas.openxmlformats.org/drawingml/2006/main" xmlns:r="http://schemas.openxmlformats.org/officeDocument/2006/relationships" xmlns:p="http://schemas.openxmlformats.org/presentationml/2006/main">
  <p:tag name="DVSHAPEID" val="6QPwoyjPYqilWuC1i7tek6"/>
</p:tagLst>
</file>

<file path=ppt/tags/tag59.xml><?xml version="1.0" encoding="utf-8"?>
<p:tagLst xmlns:a="http://schemas.openxmlformats.org/drawingml/2006/main" xmlns:r="http://schemas.openxmlformats.org/officeDocument/2006/relationships" xmlns:p="http://schemas.openxmlformats.org/presentationml/2006/main">
  <p:tag name="DVSHAPEID" val="wvJYZG3ED6oqEciaEPIPeu"/>
</p:tagLst>
</file>

<file path=ppt/tags/tag6.xml><?xml version="1.0" encoding="utf-8"?>
<p:tagLst xmlns:a="http://schemas.openxmlformats.org/drawingml/2006/main" xmlns:r="http://schemas.openxmlformats.org/officeDocument/2006/relationships" xmlns:p="http://schemas.openxmlformats.org/presentationml/2006/main">
  <p:tag name="DVSHAPEID" val="S4JVaFNh7SMxXmTnKHvahh"/>
</p:tagLst>
</file>

<file path=ppt/tags/tag60.xml><?xml version="1.0" encoding="utf-8"?>
<p:tagLst xmlns:a="http://schemas.openxmlformats.org/drawingml/2006/main" xmlns:r="http://schemas.openxmlformats.org/officeDocument/2006/relationships" xmlns:p="http://schemas.openxmlformats.org/presentationml/2006/main">
  <p:tag name="DVSHAPEID" val="3RkunEZtS8xZkjNqzDMjMc"/>
</p:tagLst>
</file>

<file path=ppt/tags/tag61.xml><?xml version="1.0" encoding="utf-8"?>
<p:tagLst xmlns:a="http://schemas.openxmlformats.org/drawingml/2006/main" xmlns:r="http://schemas.openxmlformats.org/officeDocument/2006/relationships" xmlns:p="http://schemas.openxmlformats.org/presentationml/2006/main">
  <p:tag name="DVSECTIONID" val="WO4eJcEcQ2oj6TkDJ3tLL3"/>
</p:tagLst>
</file>

<file path=ppt/tags/tag62.xml><?xml version="1.0" encoding="utf-8"?>
<p:tagLst xmlns:a="http://schemas.openxmlformats.org/drawingml/2006/main" xmlns:r="http://schemas.openxmlformats.org/officeDocument/2006/relationships" xmlns:p="http://schemas.openxmlformats.org/presentationml/2006/main">
  <p:tag name="DVSHAPEID" val="SERYneg42UIRUOEXVS1eC2"/>
</p:tagLst>
</file>

<file path=ppt/tags/tag63.xml><?xml version="1.0" encoding="utf-8"?>
<p:tagLst xmlns:a="http://schemas.openxmlformats.org/drawingml/2006/main" xmlns:r="http://schemas.openxmlformats.org/officeDocument/2006/relationships" xmlns:p="http://schemas.openxmlformats.org/presentationml/2006/main">
  <p:tag name="DVSHAPEID" val="6jRVN4loDCYGDbyJJeorsX"/>
</p:tagLst>
</file>

<file path=ppt/tags/tag64.xml><?xml version="1.0" encoding="utf-8"?>
<p:tagLst xmlns:a="http://schemas.openxmlformats.org/drawingml/2006/main" xmlns:r="http://schemas.openxmlformats.org/officeDocument/2006/relationships" xmlns:p="http://schemas.openxmlformats.org/presentationml/2006/main">
  <p:tag name="DVSECTIONID" val="v39IEsWGfQESrsymWz9BRU"/>
</p:tagLst>
</file>

<file path=ppt/tags/tag65.xml><?xml version="1.0" encoding="utf-8"?>
<p:tagLst xmlns:a="http://schemas.openxmlformats.org/drawingml/2006/main" xmlns:r="http://schemas.openxmlformats.org/officeDocument/2006/relationships" xmlns:p="http://schemas.openxmlformats.org/presentationml/2006/main">
  <p:tag name="DVSHAPEID" val="z6iHpzd3hY26NWs0ESKJ3w"/>
</p:tagLst>
</file>

<file path=ppt/tags/tag66.xml><?xml version="1.0" encoding="utf-8"?>
<p:tagLst xmlns:a="http://schemas.openxmlformats.org/drawingml/2006/main" xmlns:r="http://schemas.openxmlformats.org/officeDocument/2006/relationships" xmlns:p="http://schemas.openxmlformats.org/presentationml/2006/main">
  <p:tag name="DVSHAPEID" val="KLzDv3UdaQKG1HgeptqmbJ"/>
</p:tagLst>
</file>

<file path=ppt/tags/tag67.xml><?xml version="1.0" encoding="utf-8"?>
<p:tagLst xmlns:a="http://schemas.openxmlformats.org/drawingml/2006/main" xmlns:r="http://schemas.openxmlformats.org/officeDocument/2006/relationships" xmlns:p="http://schemas.openxmlformats.org/presentationml/2006/main">
  <p:tag name="DVSECTIONID" val="v39IEsWGfQESrsymWz9BRU"/>
</p:tagLst>
</file>

<file path=ppt/tags/tag68.xml><?xml version="1.0" encoding="utf-8"?>
<p:tagLst xmlns:a="http://schemas.openxmlformats.org/drawingml/2006/main" xmlns:r="http://schemas.openxmlformats.org/officeDocument/2006/relationships" xmlns:p="http://schemas.openxmlformats.org/presentationml/2006/main">
  <p:tag name="DVSHAPEID" val="z6iHpzd3hY26NWs0ESKJ3w"/>
</p:tagLst>
</file>

<file path=ppt/tags/tag69.xml><?xml version="1.0" encoding="utf-8"?>
<p:tagLst xmlns:a="http://schemas.openxmlformats.org/drawingml/2006/main" xmlns:r="http://schemas.openxmlformats.org/officeDocument/2006/relationships" xmlns:p="http://schemas.openxmlformats.org/presentationml/2006/main">
  <p:tag name="DVSECTIONID" val="UCxAe3cZaT39DFeCChtSzS"/>
</p:tagLst>
</file>

<file path=ppt/tags/tag7.xml><?xml version="1.0" encoding="utf-8"?>
<p:tagLst xmlns:a="http://schemas.openxmlformats.org/drawingml/2006/main" xmlns:r="http://schemas.openxmlformats.org/officeDocument/2006/relationships" xmlns:p="http://schemas.openxmlformats.org/presentationml/2006/main">
  <p:tag name="DVSHAPEID" val="8WMb3EHna0vCK7XsYOkTR0"/>
</p:tagLst>
</file>

<file path=ppt/tags/tag70.xml><?xml version="1.0" encoding="utf-8"?>
<p:tagLst xmlns:a="http://schemas.openxmlformats.org/drawingml/2006/main" xmlns:r="http://schemas.openxmlformats.org/officeDocument/2006/relationships" xmlns:p="http://schemas.openxmlformats.org/presentationml/2006/main">
  <p:tag name="DVSHAPEID" val="cLL3pjVAWppxrIqVKx583l"/>
</p:tagLst>
</file>

<file path=ppt/tags/tag71.xml><?xml version="1.0" encoding="utf-8"?>
<p:tagLst xmlns:a="http://schemas.openxmlformats.org/drawingml/2006/main" xmlns:r="http://schemas.openxmlformats.org/officeDocument/2006/relationships" xmlns:p="http://schemas.openxmlformats.org/presentationml/2006/main">
  <p:tag name="DVSHAPEID" val="uMeco0LIPGDLdMQTZyHLdy"/>
</p:tagLst>
</file>

<file path=ppt/tags/tag72.xml><?xml version="1.0" encoding="utf-8"?>
<p:tagLst xmlns:a="http://schemas.openxmlformats.org/drawingml/2006/main" xmlns:r="http://schemas.openxmlformats.org/officeDocument/2006/relationships" xmlns:p="http://schemas.openxmlformats.org/presentationml/2006/main">
  <p:tag name="DVSHAPEID" val="ALJ6cs0jmRiS32YoWtxyZS"/>
</p:tagLst>
</file>

<file path=ppt/tags/tag73.xml><?xml version="1.0" encoding="utf-8"?>
<p:tagLst xmlns:a="http://schemas.openxmlformats.org/drawingml/2006/main" xmlns:r="http://schemas.openxmlformats.org/officeDocument/2006/relationships" xmlns:p="http://schemas.openxmlformats.org/presentationml/2006/main">
  <p:tag name="DVSHAPEID" val="YTzqGHYtUC6VbssiOjIvjL"/>
</p:tagLst>
</file>

<file path=ppt/tags/tag74.xml><?xml version="1.0" encoding="utf-8"?>
<p:tagLst xmlns:a="http://schemas.openxmlformats.org/drawingml/2006/main" xmlns:r="http://schemas.openxmlformats.org/officeDocument/2006/relationships" xmlns:p="http://schemas.openxmlformats.org/presentationml/2006/main">
  <p:tag name="DVSHAPEID" val="tlJOUABdeFyINQwMMilTXF"/>
</p:tagLst>
</file>

<file path=ppt/tags/tag75.xml><?xml version="1.0" encoding="utf-8"?>
<p:tagLst xmlns:a="http://schemas.openxmlformats.org/drawingml/2006/main" xmlns:r="http://schemas.openxmlformats.org/officeDocument/2006/relationships" xmlns:p="http://schemas.openxmlformats.org/presentationml/2006/main">
  <p:tag name="DVSHAPEID" val="L7QvVDEdQtycpeGRMoRGor"/>
</p:tagLst>
</file>

<file path=ppt/tags/tag76.xml><?xml version="1.0" encoding="utf-8"?>
<p:tagLst xmlns:a="http://schemas.openxmlformats.org/drawingml/2006/main" xmlns:r="http://schemas.openxmlformats.org/officeDocument/2006/relationships" xmlns:p="http://schemas.openxmlformats.org/presentationml/2006/main">
  <p:tag name="DVSHAPEID" val="ntECM2wpaqONABXpEXz0P4"/>
</p:tagLst>
</file>

<file path=ppt/tags/tag77.xml><?xml version="1.0" encoding="utf-8"?>
<p:tagLst xmlns:a="http://schemas.openxmlformats.org/drawingml/2006/main" xmlns:r="http://schemas.openxmlformats.org/officeDocument/2006/relationships" xmlns:p="http://schemas.openxmlformats.org/presentationml/2006/main">
  <p:tag name="DVSHAPEID" val="9Bqh5UvX2ghjJnQjRCGqj8"/>
</p:tagLst>
</file>

<file path=ppt/tags/tag78.xml><?xml version="1.0" encoding="utf-8"?>
<p:tagLst xmlns:a="http://schemas.openxmlformats.org/drawingml/2006/main" xmlns:r="http://schemas.openxmlformats.org/officeDocument/2006/relationships" xmlns:p="http://schemas.openxmlformats.org/presentationml/2006/main">
  <p:tag name="DVSHAPEID" val="gpnmn6tT369QSwoSgshxOE"/>
</p:tagLst>
</file>

<file path=ppt/tags/tag79.xml><?xml version="1.0" encoding="utf-8"?>
<p:tagLst xmlns:a="http://schemas.openxmlformats.org/drawingml/2006/main" xmlns:r="http://schemas.openxmlformats.org/officeDocument/2006/relationships" xmlns:p="http://schemas.openxmlformats.org/presentationml/2006/main">
  <p:tag name="DVSHAPEID" val="9WGt3RvxkYBXFK90eELg5g"/>
</p:tagLst>
</file>

<file path=ppt/tags/tag8.xml><?xml version="1.0" encoding="utf-8"?>
<p:tagLst xmlns:a="http://schemas.openxmlformats.org/drawingml/2006/main" xmlns:r="http://schemas.openxmlformats.org/officeDocument/2006/relationships" xmlns:p="http://schemas.openxmlformats.org/presentationml/2006/main">
  <p:tag name="DVSHAPEID" val="8Je9ilrSdTUAWN8ZC9zKHM"/>
</p:tagLst>
</file>

<file path=ppt/tags/tag80.xml><?xml version="1.0" encoding="utf-8"?>
<p:tagLst xmlns:a="http://schemas.openxmlformats.org/drawingml/2006/main" xmlns:r="http://schemas.openxmlformats.org/officeDocument/2006/relationships" xmlns:p="http://schemas.openxmlformats.org/presentationml/2006/main">
  <p:tag name="DVSHAPEID" val="oiupb83ctzmOUE6lro5dJy"/>
</p:tagLst>
</file>

<file path=ppt/tags/tag81.xml><?xml version="1.0" encoding="utf-8"?>
<p:tagLst xmlns:a="http://schemas.openxmlformats.org/drawingml/2006/main" xmlns:r="http://schemas.openxmlformats.org/officeDocument/2006/relationships" xmlns:p="http://schemas.openxmlformats.org/presentationml/2006/main">
  <p:tag name="DVSHAPEID" val="90AFSR01yOUSynZEGnu8u2"/>
</p:tagLst>
</file>

<file path=ppt/tags/tag82.xml><?xml version="1.0" encoding="utf-8"?>
<p:tagLst xmlns:a="http://schemas.openxmlformats.org/drawingml/2006/main" xmlns:r="http://schemas.openxmlformats.org/officeDocument/2006/relationships" xmlns:p="http://schemas.openxmlformats.org/presentationml/2006/main">
  <p:tag name="DVSECTIONID" val="eC5tw24vMn3kAe17C2JUk0"/>
</p:tagLst>
</file>

<file path=ppt/tags/tag83.xml><?xml version="1.0" encoding="utf-8"?>
<p:tagLst xmlns:a="http://schemas.openxmlformats.org/drawingml/2006/main" xmlns:r="http://schemas.openxmlformats.org/officeDocument/2006/relationships" xmlns:p="http://schemas.openxmlformats.org/presentationml/2006/main">
  <p:tag name="DVSHAPEID" val="sfrP6qQGV14Y6NuZicq0xP"/>
</p:tagLst>
</file>

<file path=ppt/tags/tag84.xml><?xml version="1.0" encoding="utf-8"?>
<p:tagLst xmlns:a="http://schemas.openxmlformats.org/drawingml/2006/main" xmlns:r="http://schemas.openxmlformats.org/officeDocument/2006/relationships" xmlns:p="http://schemas.openxmlformats.org/presentationml/2006/main">
  <p:tag name="DVSHAPEID" val="p8Xp27wEDkbDUH1g38dJJi"/>
</p:tagLst>
</file>

<file path=ppt/tags/tag85.xml><?xml version="1.0" encoding="utf-8"?>
<p:tagLst xmlns:a="http://schemas.openxmlformats.org/drawingml/2006/main" xmlns:r="http://schemas.openxmlformats.org/officeDocument/2006/relationships" xmlns:p="http://schemas.openxmlformats.org/presentationml/2006/main">
  <p:tag name="DVSHAPEID" val="folZ5LHPcznukFSXFkFD9o"/>
</p:tagLst>
</file>

<file path=ppt/tags/tag86.xml><?xml version="1.0" encoding="utf-8"?>
<p:tagLst xmlns:a="http://schemas.openxmlformats.org/drawingml/2006/main" xmlns:r="http://schemas.openxmlformats.org/officeDocument/2006/relationships" xmlns:p="http://schemas.openxmlformats.org/presentationml/2006/main">
  <p:tag name="DVSHAPEID" val="wOAcvexFKI76Ty432KWN7C"/>
</p:tagLst>
</file>

<file path=ppt/tags/tag87.xml><?xml version="1.0" encoding="utf-8"?>
<p:tagLst xmlns:a="http://schemas.openxmlformats.org/drawingml/2006/main" xmlns:r="http://schemas.openxmlformats.org/officeDocument/2006/relationships" xmlns:p="http://schemas.openxmlformats.org/presentationml/2006/main">
  <p:tag name="DVSHAPEID" val="gpnmn6tT369QSwoSgshxOE"/>
</p:tagLst>
</file>

<file path=ppt/tags/tag88.xml><?xml version="1.0" encoding="utf-8"?>
<p:tagLst xmlns:a="http://schemas.openxmlformats.org/drawingml/2006/main" xmlns:r="http://schemas.openxmlformats.org/officeDocument/2006/relationships" xmlns:p="http://schemas.openxmlformats.org/presentationml/2006/main">
  <p:tag name="DVSHAPEID" val="ndLjSBhVGlgTybP9QqbRF0"/>
</p:tagLst>
</file>

<file path=ppt/tags/tag89.xml><?xml version="1.0" encoding="utf-8"?>
<p:tagLst xmlns:a="http://schemas.openxmlformats.org/drawingml/2006/main" xmlns:r="http://schemas.openxmlformats.org/officeDocument/2006/relationships" xmlns:p="http://schemas.openxmlformats.org/presentationml/2006/main">
  <p:tag name="DVSHAPEID" val="X2GxEauuwANC29A3eRB8pO"/>
</p:tagLst>
</file>

<file path=ppt/tags/tag9.xml><?xml version="1.0" encoding="utf-8"?>
<p:tagLst xmlns:a="http://schemas.openxmlformats.org/drawingml/2006/main" xmlns:r="http://schemas.openxmlformats.org/officeDocument/2006/relationships" xmlns:p="http://schemas.openxmlformats.org/presentationml/2006/main">
  <p:tag name="DVSHAPEID" val="1kCLphIGQoq7O3WUmlWhNB"/>
</p:tagLst>
</file>

<file path=ppt/tags/tag90.xml><?xml version="1.0" encoding="utf-8"?>
<p:tagLst xmlns:a="http://schemas.openxmlformats.org/drawingml/2006/main" xmlns:r="http://schemas.openxmlformats.org/officeDocument/2006/relationships" xmlns:p="http://schemas.openxmlformats.org/presentationml/2006/main">
  <p:tag name="DVSHAPEID" val="AYYd36BQmXZmgJDlX7rbOG"/>
</p:tagLst>
</file>

<file path=ppt/tags/tag91.xml><?xml version="1.0" encoding="utf-8"?>
<p:tagLst xmlns:a="http://schemas.openxmlformats.org/drawingml/2006/main" xmlns:r="http://schemas.openxmlformats.org/officeDocument/2006/relationships" xmlns:p="http://schemas.openxmlformats.org/presentationml/2006/main">
  <p:tag name="DVSHAPEID" val="6V8GyMcjgxB9sHyq6nSGeQ"/>
</p:tagLst>
</file>

<file path=ppt/tags/tag92.xml><?xml version="1.0" encoding="utf-8"?>
<p:tagLst xmlns:a="http://schemas.openxmlformats.org/drawingml/2006/main" xmlns:r="http://schemas.openxmlformats.org/officeDocument/2006/relationships" xmlns:p="http://schemas.openxmlformats.org/presentationml/2006/main">
  <p:tag name="DVSHAPEID" val="DGTQqTUtGeZTS25mxOD2Gr"/>
</p:tagLst>
</file>

<file path=ppt/tags/tag93.xml><?xml version="1.0" encoding="utf-8"?>
<p:tagLst xmlns:a="http://schemas.openxmlformats.org/drawingml/2006/main" xmlns:r="http://schemas.openxmlformats.org/officeDocument/2006/relationships" xmlns:p="http://schemas.openxmlformats.org/presentationml/2006/main">
  <p:tag name="DVSHAPEID" val="L6gVMw03i8sfisMHmjpNQm"/>
</p:tagLst>
</file>

<file path=ppt/tags/tag94.xml><?xml version="1.0" encoding="utf-8"?>
<p:tagLst xmlns:a="http://schemas.openxmlformats.org/drawingml/2006/main" xmlns:r="http://schemas.openxmlformats.org/officeDocument/2006/relationships" xmlns:p="http://schemas.openxmlformats.org/presentationml/2006/main">
  <p:tag name="DVSECTIONID" val="jwOFhbAwQ6RtMWm2t0AI2e"/>
</p:tagLst>
</file>

<file path=ppt/tags/tag95.xml><?xml version="1.0" encoding="utf-8"?>
<p:tagLst xmlns:a="http://schemas.openxmlformats.org/drawingml/2006/main" xmlns:r="http://schemas.openxmlformats.org/officeDocument/2006/relationships" xmlns:p="http://schemas.openxmlformats.org/presentationml/2006/main">
  <p:tag name="DVSHAPEID" val="uTxSvQ5LJWwQNeRBQ29yMh"/>
</p:tagLst>
</file>

<file path=ppt/tags/tag96.xml><?xml version="1.0" encoding="utf-8"?>
<p:tagLst xmlns:a="http://schemas.openxmlformats.org/drawingml/2006/main" xmlns:r="http://schemas.openxmlformats.org/officeDocument/2006/relationships" xmlns:p="http://schemas.openxmlformats.org/presentationml/2006/main">
  <p:tag name="DVSHAPEID" val="FBdyqGHU29a2ZQuSgWI5Bj"/>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BM Cloud 2015">
  <a:themeElements>
    <a:clrScheme name="IBM Cloud 2105">
      <a:dk1>
        <a:sysClr val="windowText" lastClr="000000"/>
      </a:dk1>
      <a:lt1>
        <a:sysClr val="window" lastClr="FFFFFF"/>
      </a:lt1>
      <a:dk2>
        <a:srgbClr val="085571"/>
      </a:dk2>
      <a:lt2>
        <a:srgbClr val="81CDF2"/>
      </a:lt2>
      <a:accent1>
        <a:srgbClr val="009EE2"/>
      </a:accent1>
      <a:accent2>
        <a:srgbClr val="1174B9"/>
      </a:accent2>
      <a:accent3>
        <a:srgbClr val="00A39C"/>
      </a:accent3>
      <a:accent4>
        <a:srgbClr val="00706E"/>
      </a:accent4>
      <a:accent5>
        <a:srgbClr val="611773"/>
      </a:accent5>
      <a:accent6>
        <a:srgbClr val="340F51"/>
      </a:accent6>
      <a:hlink>
        <a:srgbClr val="0000FF"/>
      </a:hlink>
      <a:folHlink>
        <a:srgbClr val="800080"/>
      </a:folHlink>
    </a:clrScheme>
    <a:fontScheme name="IBM Cloud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8444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200" kern="0" spc="-30" dirty="0" smtClean="0">
            <a:solidFill>
              <a:srgbClr val="FFFFFF"/>
            </a:solidFill>
            <a:latin typeface="Arial"/>
            <a:cs typeface="Arial"/>
          </a:defRPr>
        </a:defPPr>
      </a:lstStyle>
    </a:txDef>
  </a:objectDefaults>
  <a:extraClrSchemeLst/>
</a:theme>
</file>

<file path=ppt/theme/theme3.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altLang="en-US" sz="18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altLang="en-US" sz="1800" b="0" i="0" u="none" strike="noStrike" cap="none" normalizeH="0" baseline="0">
            <a:ln>
              <a:noFill/>
            </a:ln>
            <a:solidFill>
              <a:srgbClr val="000000"/>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altLang="en-US" sz="18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altLang="en-US" sz="1800" b="0" i="0" u="none" strike="noStrike" cap="none" normalizeH="0" baseline="0">
            <a:ln>
              <a:noFill/>
            </a:ln>
            <a:solidFill>
              <a:srgbClr val="000000"/>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7267</TotalTime>
  <Words>4678</Words>
  <Application>Microsoft Macintosh PowerPoint</Application>
  <PresentationFormat>On-screen Show (4:3)</PresentationFormat>
  <Paragraphs>1014</Paragraphs>
  <Slides>148</Slides>
  <Notes>86</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148</vt:i4>
      </vt:variant>
    </vt:vector>
  </HeadingPairs>
  <TitlesOfParts>
    <vt:vector size="164" baseType="lpstr">
      <vt:lpstr>Calibri</vt:lpstr>
      <vt:lpstr>Courier New</vt:lpstr>
      <vt:lpstr>Lucida Sans Unicode</vt:lpstr>
      <vt:lpstr>Menlo</vt:lpstr>
      <vt:lpstr>MS Gothic</vt:lpstr>
      <vt:lpstr>MS PGothic</vt:lpstr>
      <vt:lpstr>ＭＳ Ｐゴシック</vt:lpstr>
      <vt:lpstr>Symbol</vt:lpstr>
      <vt:lpstr>Times New Roman</vt:lpstr>
      <vt:lpstr>Wingdings</vt:lpstr>
      <vt:lpstr>Arial</vt:lpstr>
      <vt:lpstr>Office Theme</vt:lpstr>
      <vt:lpstr>IBM Cloud 2015</vt:lpstr>
      <vt:lpstr>1_Office Theme</vt:lpstr>
      <vt:lpstr>2_Office Theme</vt:lpstr>
      <vt:lpstr>Document</vt:lpstr>
      <vt:lpstr>Mobile – Android Intro</vt:lpstr>
      <vt:lpstr>Mobile Cloud = Bringing the Real Power of CAMSS</vt:lpstr>
      <vt:lpstr>What is Android?</vt:lpstr>
      <vt:lpstr>PowerPoint Presentation</vt:lpstr>
      <vt:lpstr>Android Features</vt:lpstr>
      <vt:lpstr>Android Distribution Aug 2015</vt:lpstr>
      <vt:lpstr>Screen Densities as of Aug 2015</vt:lpstr>
      <vt:lpstr>PowerPoint Presentation</vt:lpstr>
      <vt:lpstr>Android Runtime – Dalvik VM</vt:lpstr>
      <vt:lpstr>Boxed Applications</vt:lpstr>
      <vt:lpstr>How to Produce a Android App?</vt:lpstr>
      <vt:lpstr>PowerPoint Presentation</vt:lpstr>
      <vt:lpstr>Emulator Basics</vt:lpstr>
      <vt:lpstr>Emulator Limitations</vt:lpstr>
      <vt:lpstr>PowerPoint Presentation</vt:lpstr>
      <vt:lpstr>PowerPoint Presentation</vt:lpstr>
      <vt:lpstr>PowerPoint Presentation</vt:lpstr>
      <vt:lpstr>PowerPoint Presentation</vt:lpstr>
      <vt:lpstr>PowerPoint Presentation</vt:lpstr>
      <vt:lpstr>Open Android Studio  Start New Project </vt:lpstr>
      <vt:lpstr>Configure Android Project  Name your App</vt:lpstr>
      <vt:lpstr>Select an Android SDK for your app to use</vt:lpstr>
      <vt:lpstr>Add an Activity to your App</vt:lpstr>
      <vt:lpstr>Create Main Activity – Name the Activity</vt:lpstr>
      <vt:lpstr> Launch the App</vt:lpstr>
      <vt:lpstr> Success!!! Yahoo!!</vt:lpstr>
      <vt:lpstr>PowerPoint Presentation</vt:lpstr>
      <vt:lpstr> Open HelloWorld Project  Java  MainActivity.java</vt:lpstr>
      <vt:lpstr>MainActivity.java</vt:lpstr>
      <vt:lpstr>Update MainActivity.java</vt:lpstr>
      <vt:lpstr>Launch Lab 2 – Hurray!</vt:lpstr>
      <vt:lpstr>PowerPoint Presentation</vt:lpstr>
      <vt:lpstr>Updated MainActivity.java – Screen shot</vt:lpstr>
      <vt:lpstr>Update MainActivity.java</vt:lpstr>
      <vt:lpstr>Run and Check Log Filter – Verify the Messages</vt:lpstr>
      <vt:lpstr>PowerPoint Presentation</vt:lpstr>
      <vt:lpstr>Induce an Error in MainActivity.java - Screenshot</vt:lpstr>
      <vt:lpstr>Induce an Error in MainActivity.java </vt:lpstr>
      <vt:lpstr>Run the App  Click on Settings  See the Error</vt:lpstr>
      <vt:lpstr>PowerPoint Presentation</vt:lpstr>
      <vt:lpstr>What is a Toast?</vt:lpstr>
      <vt:lpstr>Modify MainActivity.java by adding Toast</vt:lpstr>
      <vt:lpstr>Run the App  View the Toast by clicking on settings (right hand corner) </vt:lpstr>
      <vt:lpstr>PowerPoint Presentation</vt:lpstr>
      <vt:lpstr>Add a Breakpoint  Run the app in Debug Mode</vt:lpstr>
      <vt:lpstr>Debug Window</vt:lpstr>
      <vt:lpstr>Stop the Debugger</vt:lpstr>
      <vt:lpstr>Debugging with Android Studio</vt:lpstr>
      <vt:lpstr>Android Studio</vt:lpstr>
      <vt:lpstr>PowerPoint Presentation</vt:lpstr>
      <vt:lpstr>Create a New Project   Name it Lab7</vt:lpstr>
      <vt:lpstr>SDK for Lab7  Select SDK  Click Next</vt:lpstr>
      <vt:lpstr>Complete Creating Project Lab7  Click Finish</vt:lpstr>
      <vt:lpstr>Open Activity_Main.xml  Add a Button to the screen  Select the button</vt:lpstr>
      <vt:lpstr>Activity_Main.xml  Add a Button  Drag the button to the screen</vt:lpstr>
      <vt:lpstr>Activity_Main.xml  Add a Button  Double Click on the Button and Name It  Submit</vt:lpstr>
      <vt:lpstr>Add a Listener to Button  Create a Java Class  OurOnClickListener.java  This class will listen to button event</vt:lpstr>
      <vt:lpstr>Add onClick Method in OurOnClickListener.java  To Listen Submit Action in Mobile UI  Screenshot</vt:lpstr>
      <vt:lpstr>Add onClick Method in OurOnClickListener.java  To Listen Submit Action in Mobile UI  Note: There will be an Error, but will be fixed in the next step</vt:lpstr>
      <vt:lpstr>Add onCreate Method in MainActivity.java  For Main Screen Submit Action Invocation (OurOnClickListener.java)  Screenshot</vt:lpstr>
      <vt:lpstr>Add onCreate Method in MainActivity.java  For Main Screen Submit Action Invocation (OurOnClickListener.java)</vt:lpstr>
      <vt:lpstr>Run the Application</vt:lpstr>
      <vt:lpstr>Hurray!!! My Submit Count App is Cool  Click on the Submit button and see the count increase</vt:lpstr>
      <vt:lpstr>Important Files</vt:lpstr>
      <vt:lpstr>PowerPoint Presentation</vt:lpstr>
      <vt:lpstr>1   -   src/MainActivity.java</vt:lpstr>
      <vt:lpstr>2   -   gen/R.java</vt:lpstr>
      <vt:lpstr>3   -   res/layout/activity_main.xml</vt:lpstr>
      <vt:lpstr>3 contd.   -  Understanding Layout</vt:lpstr>
      <vt:lpstr>3  Contd  -  Available Layouts</vt:lpstr>
      <vt:lpstr>3  Layout and Available Widgets</vt:lpstr>
      <vt:lpstr>4    -   res/values/strings.xml</vt:lpstr>
      <vt:lpstr>5  -  AndroidManifest.xml</vt:lpstr>
      <vt:lpstr>5 contd   -  AndroidManifest.xml</vt:lpstr>
      <vt:lpstr>Some other topics covered</vt:lpstr>
      <vt:lpstr>Understanding the Essence of Lifecycle</vt:lpstr>
      <vt:lpstr>Understanding Activity Stack</vt:lpstr>
      <vt:lpstr>Activity Stack</vt:lpstr>
      <vt:lpstr>Typical Game</vt:lpstr>
      <vt:lpstr>Starting Activities</vt:lpstr>
      <vt:lpstr>Simplified Lifecycle Diagram</vt:lpstr>
      <vt:lpstr>Primary States</vt:lpstr>
      <vt:lpstr>Application Components List</vt:lpstr>
      <vt:lpstr>References</vt:lpstr>
      <vt:lpstr>PowerPoint Presentation</vt:lpstr>
      <vt:lpstr>Content Providers</vt:lpstr>
      <vt:lpstr>Content Provider - Content Resolver</vt:lpstr>
      <vt:lpstr>Content Providers</vt:lpstr>
      <vt:lpstr>Content Providers</vt:lpstr>
      <vt:lpstr>Accessing Data</vt:lpstr>
      <vt:lpstr>Query</vt:lpstr>
      <vt:lpstr>Cursor</vt:lpstr>
      <vt:lpstr>Using Selection Criteria</vt:lpstr>
      <vt:lpstr>Permissions</vt:lpstr>
      <vt:lpstr>Contracts</vt:lpstr>
      <vt:lpstr>PowerPoint Presentation</vt:lpstr>
      <vt:lpstr>Create a New Project  Lab8 (Similar To Lab7) Update activity_main.xml to build the screen layout</vt:lpstr>
      <vt:lpstr>Update MainActivity.java to invoke content providers</vt:lpstr>
      <vt:lpstr>Run the Application  Create Contacts</vt:lpstr>
      <vt:lpstr>Run the Application</vt:lpstr>
      <vt:lpstr>PowerPoint Presentation</vt:lpstr>
      <vt:lpstr>AsyncTask</vt:lpstr>
      <vt:lpstr>AsyncTask – Cont’d</vt:lpstr>
      <vt:lpstr>AsyncTask – Life Cycle</vt:lpstr>
      <vt:lpstr>AsyncTask – Life Cycle - Cont’d</vt:lpstr>
      <vt:lpstr>AsyncTask – Usage</vt:lpstr>
      <vt:lpstr>PowerPoint Presentation</vt:lpstr>
      <vt:lpstr>Click Counter Application – User Interface</vt:lpstr>
      <vt:lpstr>Click Counter Application</vt:lpstr>
      <vt:lpstr>Click Counter Application</vt:lpstr>
      <vt:lpstr>Run the Click Counter Application</vt:lpstr>
      <vt:lpstr>PowerPoint Presentation</vt:lpstr>
      <vt:lpstr>Http Client Demo Application – User Interface</vt:lpstr>
      <vt:lpstr>HttpClientDemo Application - GET</vt:lpstr>
      <vt:lpstr>HttpClientDemo Application - POST</vt:lpstr>
      <vt:lpstr>HttpClientDemo Application – Parse RESPONSE (GET/POST)</vt:lpstr>
      <vt:lpstr>Run HttpClientDemo Application</vt:lpstr>
      <vt:lpstr>PowerPoint Presentation</vt:lpstr>
      <vt:lpstr>Android Mobile Application – Bluemix REST Service</vt:lpstr>
      <vt:lpstr>Create Login UI Interface</vt:lpstr>
      <vt:lpstr>Add Activity to Login UI Interface  Button Event</vt:lpstr>
      <vt:lpstr>Add Activity to Login UI Interface  CheckLogin()</vt:lpstr>
      <vt:lpstr>PowerPoint Presentation</vt:lpstr>
      <vt:lpstr>LoginTask (AsyncTask)  Performs Post to REST URI</vt:lpstr>
      <vt:lpstr>Login UI  ReceiveResult from LoginTask</vt:lpstr>
      <vt:lpstr>Create Search Interface</vt:lpstr>
      <vt:lpstr>Add Activity to Search UI Interface  Button Event</vt:lpstr>
      <vt:lpstr>Add Activity to Login UI Interface  CheckLogin()</vt:lpstr>
      <vt:lpstr>SearchTipsTask (AsyncTask)  Performs Post to REST URI</vt:lpstr>
      <vt:lpstr>Search UI  ReceiveResult from SearchTips</vt:lpstr>
      <vt:lpstr>Registering the interfaces</vt:lpstr>
      <vt:lpstr>Build the Android Application</vt:lpstr>
      <vt:lpstr>Run the Android Application</vt:lpstr>
      <vt:lpstr>Generating an APK Signing an Android Application</vt:lpstr>
      <vt:lpstr>Generating an APK  Signing an Android Application</vt:lpstr>
      <vt:lpstr>Signing an Android Application</vt:lpstr>
      <vt:lpstr>Task Execution Protocol – Step by step </vt:lpstr>
      <vt:lpstr>Task Execution Protocol – Step by step </vt:lpstr>
      <vt:lpstr>How are all these stitched together? - without headache</vt:lpstr>
      <vt:lpstr>How are all these stitched together? - without headache</vt:lpstr>
      <vt:lpstr>PowerPoint Presentation</vt:lpstr>
      <vt:lpstr>Extend Mobile Application – Using Full Power of Bluemix by Adding Watson Services</vt:lpstr>
      <vt:lpstr>Light UI – Heavy Server side</vt:lpstr>
      <vt:lpstr>Mobile UI Flow</vt:lpstr>
      <vt:lpstr>Task Execution Protocol – Step by step </vt:lpstr>
      <vt:lpstr>Task Execution Protocol – Step by step </vt:lpstr>
      <vt:lpstr>How are all these stitched together? - without headache</vt:lpstr>
      <vt:lpstr>How are all these stitched together? - without headache</vt:lpstr>
    </vt:vector>
  </TitlesOfParts>
  <Company>IBM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Pre-Req for Mobile Lab</dc:title>
  <dc:creator>Admin</dc:creator>
  <cp:lastModifiedBy>Microsoft Office User</cp:lastModifiedBy>
  <cp:revision>209</cp:revision>
  <dcterms:created xsi:type="dcterms:W3CDTF">2015-09-01T18:14:03Z</dcterms:created>
  <dcterms:modified xsi:type="dcterms:W3CDTF">2015-09-24T14:59:37Z</dcterms:modified>
</cp:coreProperties>
</file>